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5"/>
  </p:notesMasterIdLst>
  <p:sldIdLst>
    <p:sldId id="256" r:id="rId2"/>
    <p:sldId id="269" r:id="rId3"/>
    <p:sldId id="286" r:id="rId4"/>
    <p:sldId id="299" r:id="rId5"/>
    <p:sldId id="267" r:id="rId6"/>
    <p:sldId id="309" r:id="rId7"/>
    <p:sldId id="337" r:id="rId8"/>
    <p:sldId id="261" r:id="rId9"/>
    <p:sldId id="390" r:id="rId10"/>
    <p:sldId id="366" r:id="rId11"/>
    <p:sldId id="392" r:id="rId12"/>
    <p:sldId id="393" r:id="rId13"/>
    <p:sldId id="396" r:id="rId14"/>
    <p:sldId id="395" r:id="rId15"/>
    <p:sldId id="397" r:id="rId16"/>
    <p:sldId id="398" r:id="rId17"/>
    <p:sldId id="400" r:id="rId18"/>
    <p:sldId id="411" r:id="rId19"/>
    <p:sldId id="344" r:id="rId20"/>
    <p:sldId id="412" r:id="rId21"/>
    <p:sldId id="413" r:id="rId22"/>
    <p:sldId id="414" r:id="rId23"/>
    <p:sldId id="415" r:id="rId24"/>
    <p:sldId id="416" r:id="rId25"/>
    <p:sldId id="417" r:id="rId26"/>
    <p:sldId id="368" r:id="rId27"/>
    <p:sldId id="377" r:id="rId28"/>
    <p:sldId id="379" r:id="rId29"/>
    <p:sldId id="381" r:id="rId30"/>
    <p:sldId id="382" r:id="rId31"/>
    <p:sldId id="378" r:id="rId32"/>
    <p:sldId id="380" r:id="rId33"/>
    <p:sldId id="369" r:id="rId34"/>
    <p:sldId id="402" r:id="rId35"/>
    <p:sldId id="404" r:id="rId36"/>
    <p:sldId id="407" r:id="rId37"/>
    <p:sldId id="408" r:id="rId38"/>
    <p:sldId id="409" r:id="rId39"/>
    <p:sldId id="410" r:id="rId40"/>
    <p:sldId id="370" r:id="rId41"/>
    <p:sldId id="272" r:id="rId42"/>
    <p:sldId id="383" r:id="rId43"/>
    <p:sldId id="385" r:id="rId44"/>
    <p:sldId id="341" r:id="rId45"/>
    <p:sldId id="345" r:id="rId46"/>
    <p:sldId id="384" r:id="rId47"/>
    <p:sldId id="386" r:id="rId48"/>
    <p:sldId id="347" r:id="rId49"/>
    <p:sldId id="387" r:id="rId50"/>
    <p:sldId id="388" r:id="rId51"/>
    <p:sldId id="389" r:id="rId52"/>
    <p:sldId id="357" r:id="rId53"/>
    <p:sldId id="358" r:id="rId54"/>
  </p:sldIdLst>
  <p:sldSz cx="9144000" cy="5143500" type="screen16x9"/>
  <p:notesSz cx="6858000" cy="9144000"/>
  <p:embeddedFontLst>
    <p:embeddedFont>
      <p:font typeface="Exo 2" panose="020B060402020202020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Roboto Condensed Light"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7A264-C86F-4BB5-A1B8-234A8C38BE79}">
  <a:tblStyle styleId="{D857A264-C86F-4BB5-A1B8-234A8C38B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1" autoAdjust="0"/>
    <p:restoredTop sz="93002" autoAdjust="0"/>
  </p:normalViewPr>
  <p:slideViewPr>
    <p:cSldViewPr snapToGrid="0">
      <p:cViewPr varScale="1">
        <p:scale>
          <a:sx n="88" d="100"/>
          <a:sy n="88" d="100"/>
        </p:scale>
        <p:origin x="67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20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462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7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97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6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650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819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341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097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50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8456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288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19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1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561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709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8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002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997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13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81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769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483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618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9682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0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6588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921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7917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02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677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369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2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584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4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155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043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267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507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019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13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066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436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79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28943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59" r:id="rId7"/>
    <p:sldLayoutId id="2147483660" r:id="rId8"/>
    <p:sldLayoutId id="2147483661" r:id="rId9"/>
    <p:sldLayoutId id="2147483663" r:id="rId10"/>
    <p:sldLayoutId id="2147483664"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Análisis de datos – Proyecto Final</a:t>
            </a:r>
            <a:endParaRPr dirty="0"/>
          </a:p>
        </p:txBody>
      </p:sp>
      <p:sp>
        <p:nvSpPr>
          <p:cNvPr id="152" name="Google Shape;152;p33"/>
          <p:cNvSpPr txBox="1">
            <a:spLocks noGrp="1"/>
          </p:cNvSpPr>
          <p:nvPr>
            <p:ph type="subTitle" idx="1"/>
          </p:nvPr>
        </p:nvSpPr>
        <p:spPr>
          <a:xfrm>
            <a:off x="3670681" y="3603373"/>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Integrantes:</a:t>
            </a:r>
          </a:p>
          <a:p>
            <a:pPr marL="0" lvl="0" indent="0" algn="r" rtl="0">
              <a:spcBef>
                <a:spcPts val="0"/>
              </a:spcBef>
              <a:spcAft>
                <a:spcPts val="0"/>
              </a:spcAft>
              <a:buNone/>
            </a:pPr>
            <a:r>
              <a:rPr lang="en" dirty="0"/>
              <a:t>José Luis Colcha</a:t>
            </a:r>
          </a:p>
          <a:p>
            <a:pPr marL="0" lvl="0" indent="0" algn="r" rtl="0">
              <a:spcBef>
                <a:spcPts val="0"/>
              </a:spcBef>
              <a:spcAft>
                <a:spcPts val="0"/>
              </a:spcAft>
              <a:buNone/>
            </a:pPr>
            <a:r>
              <a:rPr lang="en" dirty="0"/>
              <a:t>Carlos Montesdeoca</a:t>
            </a:r>
          </a:p>
          <a:p>
            <a:pPr marL="0" lvl="0" indent="0" algn="r" rtl="0">
              <a:spcBef>
                <a:spcPts val="0"/>
              </a:spcBef>
              <a:spcAft>
                <a:spcPts val="0"/>
              </a:spcAft>
              <a:buNone/>
            </a:pPr>
            <a:r>
              <a:rPr lang="en" dirty="0"/>
              <a:t>Nathaly Bermeo</a:t>
            </a:r>
          </a:p>
          <a:p>
            <a:pPr marL="0" lvl="0" indent="0" algn="r" rtl="0">
              <a:spcBef>
                <a:spcPts val="0"/>
              </a:spcBef>
              <a:spcAft>
                <a:spcPts val="0"/>
              </a:spcAft>
              <a:buNone/>
            </a:pPr>
            <a:r>
              <a:rPr lang="en" dirty="0"/>
              <a:t>Josselyn Troya</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PULSO POLITICO EN 20 CIUDADES PRINCIPALES DEL ECUADOR</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6054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1536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Extracción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en Twitter se </a:t>
            </a:r>
            <a:r>
              <a:rPr lang="es-EC" dirty="0"/>
              <a:t>realizó por medio de un script y con la ayuda de la API donde los datos de referente al pulso político por ciudad se va a guardar dentro de la base de datos </a:t>
            </a:r>
            <a:r>
              <a:rPr lang="en-US" dirty="0"/>
              <a:t>“</a:t>
            </a:r>
            <a:r>
              <a:rPr lang="en-US" dirty="0" err="1"/>
              <a:t>ciudades</a:t>
            </a:r>
            <a:r>
              <a:rPr lang="en-US" dirty="0"/>
              <a:t>” .</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Twitter</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680876130">
            <a:extLst>
              <a:ext uri="{FF2B5EF4-FFF2-40B4-BE49-F238E27FC236}">
                <a16:creationId xmlns:a16="http://schemas.microsoft.com/office/drawing/2014/main" id="{1E0C24E8-2E8D-4B0B-8473-FF14857E07D5}"/>
              </a:ext>
            </a:extLst>
          </p:cNvPr>
          <p:cNvPicPr/>
          <p:nvPr/>
        </p:nvPicPr>
        <p:blipFill>
          <a:blip r:embed="rId3" cstate="print">
            <a:extLst>
              <a:ext uri="{28A0092B-C50C-407E-A947-70E740481C1C}">
                <a14:useLocalDpi xmlns:a14="http://schemas.microsoft.com/office/drawing/2010/main" val="0"/>
              </a:ext>
            </a:extLst>
          </a:blip>
          <a:srcRect l="-504" t="8366" b="10359"/>
          <a:stretch>
            <a:fillRect/>
          </a:stretch>
        </p:blipFill>
        <p:spPr bwMode="auto">
          <a:xfrm>
            <a:off x="4824178" y="1444239"/>
            <a:ext cx="3988799" cy="2826383"/>
          </a:xfrm>
          <a:prstGeom prst="rect">
            <a:avLst/>
          </a:prstGeom>
          <a:noFill/>
          <a:ln>
            <a:noFill/>
          </a:ln>
        </p:spPr>
      </p:pic>
    </p:spTree>
    <p:extLst>
      <p:ext uri="{BB962C8B-B14F-4D97-AF65-F5344CB8AC3E}">
        <p14:creationId xmlns:p14="http://schemas.microsoft.com/office/powerpoint/2010/main" val="258273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Para el análisis se recopilo mas de 1000 documentos por ciudad referente a </a:t>
            </a:r>
            <a:r>
              <a:rPr lang="en-US" dirty="0"/>
              <a:t>“</a:t>
            </a:r>
            <a:r>
              <a:rPr lang="en-US" dirty="0" err="1"/>
              <a:t>pulso</a:t>
            </a:r>
            <a:r>
              <a:rPr lang="en-US" dirty="0"/>
              <a:t> pol</a:t>
            </a:r>
            <a:r>
              <a:rPr lang="es-EC" dirty="0" err="1"/>
              <a:t>itico</a:t>
            </a:r>
            <a:r>
              <a:rPr lang="en-US" dirty="0"/>
              <a:t>” que se </a:t>
            </a:r>
            <a:r>
              <a:rPr lang="en-US" dirty="0" err="1"/>
              <a:t>guaradaron</a:t>
            </a:r>
            <a:r>
              <a:rPr lang="en-US" dirty="0"/>
              <a:t> </a:t>
            </a:r>
            <a:r>
              <a:rPr lang="en-US" dirty="0" err="1"/>
              <a:t>en</a:t>
            </a:r>
            <a:r>
              <a:rPr lang="en-US" dirty="0"/>
              <a:t> una base de </a:t>
            </a:r>
            <a:r>
              <a:rPr lang="en-US" dirty="0" err="1"/>
              <a:t>datos</a:t>
            </a:r>
            <a:r>
              <a:rPr lang="en-US" dirty="0"/>
              <a:t> de Mongo DB.</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10947778">
            <a:extLst>
              <a:ext uri="{FF2B5EF4-FFF2-40B4-BE49-F238E27FC236}">
                <a16:creationId xmlns:a16="http://schemas.microsoft.com/office/drawing/2014/main" id="{1A5CF455-09D7-4A22-A993-A7FB265BEC5F}"/>
              </a:ext>
            </a:extLst>
          </p:cNvPr>
          <p:cNvPicPr/>
          <p:nvPr/>
        </p:nvPicPr>
        <p:blipFill>
          <a:blip r:embed="rId3" cstate="print">
            <a:extLst>
              <a:ext uri="{28A0092B-C50C-407E-A947-70E740481C1C}">
                <a14:useLocalDpi xmlns:a14="http://schemas.microsoft.com/office/drawing/2010/main" val="0"/>
              </a:ext>
            </a:extLst>
          </a:blip>
          <a:srcRect l="11263" r="5696" b="5882"/>
          <a:stretch>
            <a:fillRect/>
          </a:stretch>
        </p:blipFill>
        <p:spPr bwMode="auto">
          <a:xfrm>
            <a:off x="4824178" y="1706035"/>
            <a:ext cx="4102108" cy="2705114"/>
          </a:xfrm>
          <a:prstGeom prst="rect">
            <a:avLst/>
          </a:prstGeom>
          <a:noFill/>
          <a:ln>
            <a:noFill/>
          </a:ln>
        </p:spPr>
      </p:pic>
    </p:spTree>
    <p:extLst>
      <p:ext uri="{BB962C8B-B14F-4D97-AF65-F5344CB8AC3E}">
        <p14:creationId xmlns:p14="http://schemas.microsoft.com/office/powerpoint/2010/main" val="334331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n-US" dirty="0"/>
              <a:t>Los </a:t>
            </a:r>
            <a:r>
              <a:rPr lang="en-US" dirty="0" err="1"/>
              <a:t>datos</a:t>
            </a:r>
            <a:r>
              <a:rPr lang="en-US" dirty="0"/>
              <a:t> </a:t>
            </a:r>
            <a:r>
              <a:rPr lang="en-US" dirty="0" err="1"/>
              <a:t>recopilados</a:t>
            </a:r>
            <a:r>
              <a:rPr lang="en-US" dirty="0"/>
              <a:t> de Twitter y </a:t>
            </a:r>
            <a:r>
              <a:rPr lang="en-US" dirty="0" err="1"/>
              <a:t>guaradados</a:t>
            </a:r>
            <a:r>
              <a:rPr lang="en-US" dirty="0"/>
              <a:t> </a:t>
            </a:r>
            <a:r>
              <a:rPr lang="en-US" dirty="0" err="1"/>
              <a:t>en</a:t>
            </a:r>
            <a:r>
              <a:rPr lang="en-US" dirty="0"/>
              <a:t> Mongo DB </a:t>
            </a:r>
            <a:r>
              <a:rPr lang="en-US" dirty="0" err="1"/>
              <a:t>tambi</a:t>
            </a:r>
            <a:r>
              <a:rPr lang="es-EC" dirty="0"/>
              <a:t>é</a:t>
            </a:r>
            <a:r>
              <a:rPr lang="en-US" dirty="0"/>
              <a:t>n</a:t>
            </a:r>
          </a:p>
          <a:p>
            <a:pPr marL="0" lvl="0" indent="0" algn="just"/>
            <a:r>
              <a:rPr lang="en-US" dirty="0" err="1"/>
              <a:t>fueron</a:t>
            </a:r>
            <a:r>
              <a:rPr lang="en-US" dirty="0"/>
              <a:t> </a:t>
            </a:r>
            <a:r>
              <a:rPr lang="en-US" dirty="0" err="1"/>
              <a:t>transferidos</a:t>
            </a:r>
            <a:r>
              <a:rPr lang="en-US" dirty="0"/>
              <a:t> a la base de </a:t>
            </a:r>
            <a:r>
              <a:rPr lang="en-US" dirty="0" err="1"/>
              <a:t>datos</a:t>
            </a:r>
            <a:r>
              <a:rPr lang="en-US" dirty="0"/>
              <a:t> </a:t>
            </a:r>
            <a:r>
              <a:rPr lang="en-US" dirty="0" err="1"/>
              <a:t>ubicada</a:t>
            </a:r>
            <a:r>
              <a:rPr lang="en-US" dirty="0"/>
              <a:t> </a:t>
            </a:r>
            <a:r>
              <a:rPr lang="en-US" dirty="0" err="1"/>
              <a:t>en</a:t>
            </a:r>
            <a:r>
              <a:rPr lang="en-US" dirty="0"/>
              <a:t> la </a:t>
            </a:r>
            <a:r>
              <a:rPr lang="en-US" dirty="0" err="1"/>
              <a:t>nube</a:t>
            </a:r>
            <a:r>
              <a:rPr lang="en-US" dirty="0"/>
              <a:t> </a:t>
            </a:r>
            <a:r>
              <a:rPr lang="en-US" dirty="0" err="1"/>
              <a:t>llamada</a:t>
            </a:r>
            <a:r>
              <a:rPr lang="en-US" dirty="0"/>
              <a:t> Mongo DB Atlas por medio de un script </a:t>
            </a:r>
            <a:r>
              <a:rPr lang="en-US" dirty="0" err="1"/>
              <a:t>ejecutado</a:t>
            </a:r>
            <a:r>
              <a:rPr lang="en-US" dirty="0"/>
              <a:t> </a:t>
            </a:r>
            <a:r>
              <a:rPr lang="en-US" dirty="0" err="1"/>
              <a:t>en</a:t>
            </a:r>
            <a:r>
              <a:rPr lang="en-US" dirty="0"/>
              <a:t> phyton.</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08201530">
            <a:extLst>
              <a:ext uri="{FF2B5EF4-FFF2-40B4-BE49-F238E27FC236}">
                <a16:creationId xmlns:a16="http://schemas.microsoft.com/office/drawing/2014/main" id="{A4B731AB-A0E9-4743-B072-99685AB1A331}"/>
              </a:ext>
            </a:extLst>
          </p:cNvPr>
          <p:cNvPicPr/>
          <p:nvPr/>
        </p:nvPicPr>
        <p:blipFill>
          <a:blip r:embed="rId3" cstate="print">
            <a:extLst>
              <a:ext uri="{28A0092B-C50C-407E-A947-70E740481C1C}">
                <a14:useLocalDpi xmlns:a14="http://schemas.microsoft.com/office/drawing/2010/main" val="0"/>
              </a:ext>
            </a:extLst>
          </a:blip>
          <a:srcRect t="7959" b="11523"/>
          <a:stretch>
            <a:fillRect/>
          </a:stretch>
        </p:blipFill>
        <p:spPr bwMode="auto">
          <a:xfrm>
            <a:off x="4824178" y="1588598"/>
            <a:ext cx="4069451" cy="2939988"/>
          </a:xfrm>
          <a:prstGeom prst="rect">
            <a:avLst/>
          </a:prstGeom>
          <a:noFill/>
          <a:ln>
            <a:noFill/>
          </a:ln>
        </p:spPr>
      </p:pic>
    </p:spTree>
    <p:extLst>
      <p:ext uri="{BB962C8B-B14F-4D97-AF65-F5344CB8AC3E}">
        <p14:creationId xmlns:p14="http://schemas.microsoft.com/office/powerpoint/2010/main" val="396439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Número de tweets por ciudades.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2555617" y="2992838"/>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 descr="Chart, bar chart&#10;&#10;Description automatically generated">
            <a:extLst>
              <a:ext uri="{FF2B5EF4-FFF2-40B4-BE49-F238E27FC236}">
                <a16:creationId xmlns:a16="http://schemas.microsoft.com/office/drawing/2014/main" id="{72BC56D7-EB09-42D7-B53C-0D67E33B133A}"/>
              </a:ext>
            </a:extLst>
          </p:cNvPr>
          <p:cNvPicPr/>
          <p:nvPr/>
        </p:nvPicPr>
        <p:blipFill rotWithShape="1">
          <a:blip r:embed="rId3" cstate="print">
            <a:extLst>
              <a:ext uri="{28A0092B-C50C-407E-A947-70E740481C1C}">
                <a14:useLocalDpi xmlns:a14="http://schemas.microsoft.com/office/drawing/2010/main" val="0"/>
              </a:ext>
            </a:extLst>
          </a:blip>
          <a:srcRect t="6862"/>
          <a:stretch/>
        </p:blipFill>
        <p:spPr bwMode="auto">
          <a:xfrm>
            <a:off x="3923617" y="1293070"/>
            <a:ext cx="5023068" cy="3078562"/>
          </a:xfrm>
          <a:prstGeom prst="rect">
            <a:avLst/>
          </a:prstGeom>
          <a:noFill/>
          <a:ln>
            <a:noFill/>
          </a:ln>
        </p:spPr>
      </p:pic>
    </p:spTree>
    <p:extLst>
      <p:ext uri="{BB962C8B-B14F-4D97-AF65-F5344CB8AC3E}">
        <p14:creationId xmlns:p14="http://schemas.microsoft.com/office/powerpoint/2010/main" val="140560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err="1"/>
              <a:t>Rewtees</a:t>
            </a:r>
            <a:r>
              <a:rPr lang="es-ES" dirty="0"/>
              <a:t> con la palabra </a:t>
            </a:r>
            <a:r>
              <a:rPr lang="en-029" dirty="0"/>
              <a:t>“</a:t>
            </a:r>
            <a:r>
              <a:rPr lang="en-029" dirty="0" err="1"/>
              <a:t>Politica</a:t>
            </a:r>
            <a:r>
              <a:rPr lang="en-029" dirty="0"/>
              <a:t>”</a:t>
            </a:r>
            <a:r>
              <a:rPr lang="es-ES" dirty="0"/>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2555617" y="3025201"/>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3" descr="Graphical user interface&#10;&#10;Description automatically generated with low confidence">
            <a:extLst>
              <a:ext uri="{FF2B5EF4-FFF2-40B4-BE49-F238E27FC236}">
                <a16:creationId xmlns:a16="http://schemas.microsoft.com/office/drawing/2014/main" id="{E3EE4EC6-FE16-4546-9726-4716BFDE2AF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617" y="1457954"/>
            <a:ext cx="5069981" cy="3069768"/>
          </a:xfrm>
          <a:prstGeom prst="rect">
            <a:avLst/>
          </a:prstGeom>
          <a:noFill/>
          <a:ln>
            <a:noFill/>
          </a:ln>
        </p:spPr>
      </p:pic>
    </p:spTree>
    <p:extLst>
      <p:ext uri="{BB962C8B-B14F-4D97-AF65-F5344CB8AC3E}">
        <p14:creationId xmlns:p14="http://schemas.microsoft.com/office/powerpoint/2010/main" val="289302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“Arauz”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2555617" y="3014316"/>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4" descr="Chart&#10;&#10;Description automatically generated">
            <a:extLst>
              <a:ext uri="{FF2B5EF4-FFF2-40B4-BE49-F238E27FC236}">
                <a16:creationId xmlns:a16="http://schemas.microsoft.com/office/drawing/2014/main" id="{3DB81233-D762-4594-8E8E-7C0204DF2A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23617" y="1322378"/>
            <a:ext cx="5024528" cy="3188380"/>
          </a:xfrm>
          <a:prstGeom prst="rect">
            <a:avLst/>
          </a:prstGeom>
          <a:noFill/>
          <a:ln>
            <a:noFill/>
          </a:ln>
        </p:spPr>
      </p:pic>
    </p:spTree>
    <p:extLst>
      <p:ext uri="{BB962C8B-B14F-4D97-AF65-F5344CB8AC3E}">
        <p14:creationId xmlns:p14="http://schemas.microsoft.com/office/powerpoint/2010/main" val="384285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“Lasso”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2555617" y="2992838"/>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 descr="Chart, bar chart&#10;&#10;Description automatically generated">
            <a:extLst>
              <a:ext uri="{FF2B5EF4-FFF2-40B4-BE49-F238E27FC236}">
                <a16:creationId xmlns:a16="http://schemas.microsoft.com/office/drawing/2014/main" id="{9CDE6ED6-9443-4F1E-BD71-90CC1438FB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23617" y="1304060"/>
            <a:ext cx="4959126" cy="3235283"/>
          </a:xfrm>
          <a:prstGeom prst="rect">
            <a:avLst/>
          </a:prstGeom>
          <a:noFill/>
          <a:ln>
            <a:noFill/>
          </a:ln>
        </p:spPr>
      </p:pic>
    </p:spTree>
    <p:extLst>
      <p:ext uri="{BB962C8B-B14F-4D97-AF65-F5344CB8AC3E}">
        <p14:creationId xmlns:p14="http://schemas.microsoft.com/office/powerpoint/2010/main" val="334726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006134" y="2929975"/>
            <a:ext cx="7549783" cy="1022100"/>
          </a:xfrm>
          <a:prstGeom prst="rect">
            <a:avLst/>
          </a:prstGeom>
        </p:spPr>
        <p:txBody>
          <a:bodyPr spcFirstLastPara="1" wrap="square" lIns="91425" tIns="91425" rIns="91425" bIns="91425" anchor="ctr" anchorCtr="0">
            <a:noAutofit/>
          </a:bodyPr>
          <a:lstStyle/>
          <a:p>
            <a:pPr lvl="0"/>
            <a:r>
              <a:rPr lang="es-EC" dirty="0"/>
              <a:t>PULSO POLITICO POR PROVINCIAS EN EL ECUADOR</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8464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recopilación de datos en la red social Twitter se llevó a cabo a través de un script que contaba con  geolocalización para recolectar datos más precisos en cada una de las 24 provincias del Ecuador.</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Twitter</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Imagen 4">
            <a:extLst>
              <a:ext uri="{FF2B5EF4-FFF2-40B4-BE49-F238E27FC236}">
                <a16:creationId xmlns:a16="http://schemas.microsoft.com/office/drawing/2014/main" id="{99DBCD59-3BF9-464B-9A1F-38520187FAF0}"/>
              </a:ext>
            </a:extLst>
          </p:cNvPr>
          <p:cNvPicPr>
            <a:picLocks noChangeAspect="1"/>
          </p:cNvPicPr>
          <p:nvPr/>
        </p:nvPicPr>
        <p:blipFill rotWithShape="1">
          <a:blip r:embed="rId3"/>
          <a:srcRect l="2740" t="12759" r="51459" b="11833"/>
          <a:stretch/>
        </p:blipFill>
        <p:spPr>
          <a:xfrm>
            <a:off x="5035111" y="1205253"/>
            <a:ext cx="3781780" cy="3500621"/>
          </a:xfrm>
          <a:prstGeom prst="rect">
            <a:avLst/>
          </a:prstGeom>
          <a:ln w="19050">
            <a:noFill/>
          </a:ln>
        </p:spPr>
      </p:pic>
      <p:sp>
        <p:nvSpPr>
          <p:cNvPr id="6" name="Rectángulo 5">
            <a:extLst>
              <a:ext uri="{FF2B5EF4-FFF2-40B4-BE49-F238E27FC236}">
                <a16:creationId xmlns:a16="http://schemas.microsoft.com/office/drawing/2014/main" id="{23863435-31BF-47A5-963F-A983D86509D4}"/>
              </a:ext>
            </a:extLst>
          </p:cNvPr>
          <p:cNvSpPr/>
          <p:nvPr/>
        </p:nvSpPr>
        <p:spPr>
          <a:xfrm>
            <a:off x="5119712" y="3768649"/>
            <a:ext cx="3191004" cy="2138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368333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1998920" y="2571750"/>
            <a:ext cx="58276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OBJETIVOS GENERALES Y ESPECÍFICOS </a:t>
            </a:r>
            <a:endParaRPr dirty="0"/>
          </a:p>
        </p:txBody>
      </p:sp>
      <p:sp>
        <p:nvSpPr>
          <p:cNvPr id="277" name="Google Shape;277;p46"/>
          <p:cNvSpPr txBox="1">
            <a:spLocks noGrp="1"/>
          </p:cNvSpPr>
          <p:nvPr>
            <p:ph type="title" idx="2"/>
          </p:nvPr>
        </p:nvSpPr>
        <p:spPr>
          <a:xfrm flipH="1">
            <a:off x="4858795"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datos recopilados de las 24 provincias se los almaceno en el gestor </a:t>
            </a:r>
            <a:r>
              <a:rPr lang="es-ES" dirty="0" err="1"/>
              <a:t>couchDB</a:t>
            </a:r>
            <a:r>
              <a:rPr lang="es-ES" dirty="0"/>
              <a:t> . Se recolecto un aproximado de 30000 datos.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CouchDB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075101237">
            <a:extLst>
              <a:ext uri="{FF2B5EF4-FFF2-40B4-BE49-F238E27FC236}">
                <a16:creationId xmlns:a16="http://schemas.microsoft.com/office/drawing/2014/main" id="{065F429D-8DBA-4249-85EB-AEE3CD1146A4}"/>
              </a:ext>
            </a:extLst>
          </p:cNvPr>
          <p:cNvPicPr/>
          <p:nvPr/>
        </p:nvPicPr>
        <p:blipFill>
          <a:blip r:embed="rId3">
            <a:extLst>
              <a:ext uri="{28A0092B-C50C-407E-A947-70E740481C1C}">
                <a14:useLocalDpi xmlns:a14="http://schemas.microsoft.com/office/drawing/2010/main" val="0"/>
              </a:ext>
            </a:extLst>
          </a:blip>
          <a:stretch>
            <a:fillRect/>
          </a:stretch>
        </p:blipFill>
        <p:spPr>
          <a:xfrm>
            <a:off x="4043924" y="1573983"/>
            <a:ext cx="4703034" cy="2998011"/>
          </a:xfrm>
          <a:prstGeom prst="rect">
            <a:avLst/>
          </a:prstGeom>
          <a:ln>
            <a:solidFill>
              <a:schemeClr val="bg2"/>
            </a:solidFill>
          </a:ln>
        </p:spPr>
      </p:pic>
    </p:spTree>
    <p:extLst>
      <p:ext uri="{BB962C8B-B14F-4D97-AF65-F5344CB8AC3E}">
        <p14:creationId xmlns:p14="http://schemas.microsoft.com/office/powerpoint/2010/main" val="388752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realizo una replica con todas las provincias incluidas y mediante la creación de un script se procede a migrar a la base de datos </a:t>
            </a:r>
            <a:r>
              <a:rPr lang="es-ES" dirty="0" err="1"/>
              <a:t>mongoDB</a:t>
            </a:r>
            <a:r>
              <a:rPr lang="es-ES" dirty="0"/>
              <a:t> Atlas.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3" name="Imagen 2">
            <a:extLst>
              <a:ext uri="{FF2B5EF4-FFF2-40B4-BE49-F238E27FC236}">
                <a16:creationId xmlns:a16="http://schemas.microsoft.com/office/drawing/2014/main" id="{BE8AA8FD-B75F-4B72-8E9C-EEFEAF16F70D}"/>
              </a:ext>
            </a:extLst>
          </p:cNvPr>
          <p:cNvPicPr>
            <a:picLocks noChangeAspect="1"/>
          </p:cNvPicPr>
          <p:nvPr/>
        </p:nvPicPr>
        <p:blipFill rotWithShape="1">
          <a:blip r:embed="rId3"/>
          <a:srcRect l="16800" t="13785" b="7100"/>
          <a:stretch/>
        </p:blipFill>
        <p:spPr>
          <a:xfrm>
            <a:off x="4207883" y="1813883"/>
            <a:ext cx="4656486" cy="2489418"/>
          </a:xfrm>
          <a:prstGeom prst="rect">
            <a:avLst/>
          </a:prstGeom>
        </p:spPr>
      </p:pic>
    </p:spTree>
    <p:extLst>
      <p:ext uri="{BB962C8B-B14F-4D97-AF65-F5344CB8AC3E}">
        <p14:creationId xmlns:p14="http://schemas.microsoft.com/office/powerpoint/2010/main" val="1584407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 Pulso político por provincias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limpieza de datos fue lo principal antes del respectivo análisis, se la hizo mediante </a:t>
            </a:r>
            <a:r>
              <a:rPr lang="es-ES" dirty="0" err="1"/>
              <a:t>PowerBI</a:t>
            </a:r>
            <a:r>
              <a:rPr lang="es-ES" dirty="0"/>
              <a:t> .</a:t>
            </a:r>
            <a:endParaRPr lang="es-MX"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Limpieza de datos</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6" name="Imagen 5">
            <a:extLst>
              <a:ext uri="{FF2B5EF4-FFF2-40B4-BE49-F238E27FC236}">
                <a16:creationId xmlns:a16="http://schemas.microsoft.com/office/drawing/2014/main" id="{D1739E3B-A507-40E9-8595-52EA45ADF339}"/>
              </a:ext>
            </a:extLst>
          </p:cNvPr>
          <p:cNvPicPr/>
          <p:nvPr/>
        </p:nvPicPr>
        <p:blipFill rotWithShape="1">
          <a:blip r:embed="rId3">
            <a:extLst>
              <a:ext uri="{28A0092B-C50C-407E-A947-70E740481C1C}">
                <a14:useLocalDpi xmlns:a14="http://schemas.microsoft.com/office/drawing/2010/main" val="0"/>
              </a:ext>
            </a:extLst>
          </a:blip>
          <a:srcRect l="21039" t="33647" r="29300" b="24031"/>
          <a:stretch/>
        </p:blipFill>
        <p:spPr bwMode="auto">
          <a:xfrm>
            <a:off x="4869669" y="1334326"/>
            <a:ext cx="3987252" cy="3227539"/>
          </a:xfrm>
          <a:prstGeom prst="rect">
            <a:avLst/>
          </a:prstGeom>
          <a:noFill/>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8341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400537" y="352850"/>
            <a:ext cx="577861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167150" y="2301419"/>
            <a:ext cx="3351208"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latin typeface="Roboto Condensed Light"/>
                <a:ea typeface="Roboto Condensed Light"/>
                <a:cs typeface="Roboto Condensed Light"/>
                <a:sym typeface="Roboto Condensed Light"/>
              </a:rPr>
              <a:t>Total de </a:t>
            </a:r>
            <a:r>
              <a:rPr lang="es-EC" sz="1800" dirty="0" err="1">
                <a:latin typeface="Roboto Condensed Light"/>
                <a:ea typeface="Roboto Condensed Light"/>
                <a:cs typeface="Roboto Condensed Light"/>
                <a:sym typeface="Roboto Condensed Light"/>
              </a:rPr>
              <a:t>retweets</a:t>
            </a:r>
            <a:r>
              <a:rPr lang="es-EC" sz="1800" dirty="0">
                <a:latin typeface="Roboto Condensed Light"/>
                <a:ea typeface="Roboto Condensed Light"/>
                <a:cs typeface="Roboto Condensed Light"/>
                <a:sym typeface="Roboto Condensed Light"/>
              </a:rPr>
              <a:t> por provincias</a:t>
            </a:r>
            <a:r>
              <a:rPr lang="es-EC" dirty="0">
                <a:latin typeface="Roboto Condensed Light"/>
                <a:ea typeface="Roboto Condensed Light"/>
                <a:cs typeface="Roboto Condensed Light"/>
                <a:sym typeface="Roboto Condensed Light"/>
              </a:rPr>
              <a:t>.</a:t>
            </a:r>
            <a:endParaRPr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19" name="Imagen 18">
            <a:extLst>
              <a:ext uri="{FF2B5EF4-FFF2-40B4-BE49-F238E27FC236}">
                <a16:creationId xmlns:a16="http://schemas.microsoft.com/office/drawing/2014/main" id="{144A31C8-6943-42C9-B691-4C29FADC51CE}"/>
              </a:ext>
            </a:extLst>
          </p:cNvPr>
          <p:cNvPicPr/>
          <p:nvPr/>
        </p:nvPicPr>
        <p:blipFill rotWithShape="1">
          <a:blip r:embed="rId3" cstate="print">
            <a:extLst>
              <a:ext uri="{28A0092B-C50C-407E-A947-70E740481C1C}">
                <a14:useLocalDpi xmlns:a14="http://schemas.microsoft.com/office/drawing/2010/main" val="0"/>
              </a:ext>
            </a:extLst>
          </a:blip>
          <a:srcRect l="3570" t="30011" r="42232" b="8223"/>
          <a:stretch/>
        </p:blipFill>
        <p:spPr bwMode="auto">
          <a:xfrm>
            <a:off x="748000" y="1303892"/>
            <a:ext cx="3847643" cy="2929172"/>
          </a:xfrm>
          <a:prstGeom prst="rect">
            <a:avLst/>
          </a:prstGeom>
          <a:ln>
            <a:solidFill>
              <a:schemeClr val="accent5"/>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852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572217" y="1950401"/>
            <a:ext cx="2799300" cy="1431000"/>
          </a:xfrm>
          <a:prstGeom prst="rect">
            <a:avLst/>
          </a:prstGeom>
          <a:noFill/>
          <a:ln>
            <a:noFill/>
          </a:ln>
        </p:spPr>
        <p:txBody>
          <a:bodyPr spcFirstLastPara="1" wrap="square" lIns="91425" tIns="91425" rIns="91425" bIns="91425" anchor="t" anchorCtr="0">
            <a:noAutofit/>
          </a:bodyPr>
          <a:lstStyle/>
          <a:p>
            <a:pPr lvl="0"/>
            <a:r>
              <a:rPr lang="es-ES" sz="1600" dirty="0">
                <a:latin typeface="Roboto Condensed Light"/>
                <a:ea typeface="Roboto Condensed Light"/>
                <a:cs typeface="Roboto Condensed Light"/>
                <a:sym typeface="Roboto Condensed Light"/>
              </a:rPr>
              <a:t>Total de tweets favoritos en todas las provincias por candidato.</a:t>
            </a:r>
            <a:endParaRPr sz="1600"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DE4B4EA5-61EB-4785-8EBA-82C77E6694B8}"/>
              </a:ext>
            </a:extLst>
          </p:cNvPr>
          <p:cNvPicPr/>
          <p:nvPr/>
        </p:nvPicPr>
        <p:blipFill rotWithShape="1">
          <a:blip r:embed="rId3"/>
          <a:srcRect l="3894" t="22509" r="29265" b="8234"/>
          <a:stretch/>
        </p:blipFill>
        <p:spPr bwMode="auto">
          <a:xfrm>
            <a:off x="940925" y="1466422"/>
            <a:ext cx="4462850" cy="2828845"/>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693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6194272" y="2252270"/>
            <a:ext cx="2369750" cy="12248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Total de tweets por provincia y candidato presidencial.</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8" name="Imagen 7">
            <a:extLst>
              <a:ext uri="{FF2B5EF4-FFF2-40B4-BE49-F238E27FC236}">
                <a16:creationId xmlns:a16="http://schemas.microsoft.com/office/drawing/2014/main" id="{33728AC4-05C3-4BF6-9002-2710B667DC69}"/>
              </a:ext>
            </a:extLst>
          </p:cNvPr>
          <p:cNvPicPr/>
          <p:nvPr/>
        </p:nvPicPr>
        <p:blipFill rotWithShape="1">
          <a:blip r:embed="rId3"/>
          <a:srcRect l="2271" t="29435" r="21480" b="5925"/>
          <a:stretch/>
        </p:blipFill>
        <p:spPr bwMode="auto">
          <a:xfrm>
            <a:off x="579978" y="1092480"/>
            <a:ext cx="5214300" cy="3544432"/>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3858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JUEGOS EN LINEA POR PAISES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891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una estadística de ingresos y población </a:t>
            </a:r>
            <a:r>
              <a:rPr lang="es-ES" dirty="0" err="1"/>
              <a:t>gamer</a:t>
            </a:r>
            <a:r>
              <a:rPr lang="es-ES" dirty="0"/>
              <a:t> por países publicada en julio 2020</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Statista</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data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048" y="1531336"/>
            <a:ext cx="4790010" cy="3054511"/>
          </a:xfrm>
          <a:prstGeom prst="rect">
            <a:avLst/>
          </a:prstGeom>
          <a:noFill/>
          <a:ln>
            <a:noFill/>
          </a:ln>
        </p:spPr>
      </p:pic>
    </p:spTree>
    <p:extLst>
      <p:ext uri="{BB962C8B-B14F-4D97-AF65-F5344CB8AC3E}">
        <p14:creationId xmlns:p14="http://schemas.microsoft.com/office/powerpoint/2010/main" val="13667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Análisis</a:t>
            </a:r>
          </a:p>
        </p:txBody>
      </p:sp>
      <p:sp>
        <p:nvSpPr>
          <p:cNvPr id="303" name="Google Shape;303;p49"/>
          <p:cNvSpPr txBox="1">
            <a:spLocks noGrp="1"/>
          </p:cNvSpPr>
          <p:nvPr>
            <p:ph type="subTitle" idx="1"/>
          </p:nvPr>
        </p:nvSpPr>
        <p:spPr>
          <a:xfrm>
            <a:off x="697207" y="2680322"/>
            <a:ext cx="2608500" cy="1784400"/>
          </a:xfrm>
          <a:prstGeom prst="rect">
            <a:avLst/>
          </a:prstGeom>
        </p:spPr>
        <p:txBody>
          <a:bodyPr spcFirstLastPara="1" wrap="square" lIns="91425" tIns="91425" rIns="91425" bIns="91425" anchor="t" anchorCtr="0">
            <a:noAutofit/>
          </a:bodyPr>
          <a:lstStyle/>
          <a:p>
            <a:pPr marL="0" lvl="0" indent="0"/>
            <a:r>
              <a:rPr lang="es-ES" dirty="0"/>
              <a:t>Para el análisis se almacenaron los datos en </a:t>
            </a:r>
            <a:r>
              <a:rPr lang="es-ES" dirty="0" err="1"/>
              <a:t>SQLServer</a:t>
            </a:r>
            <a:r>
              <a:rPr lang="es-ES" dirty="0"/>
              <a:t> y se lo exporto a </a:t>
            </a:r>
            <a:r>
              <a:rPr lang="es-ES" dirty="0" err="1"/>
              <a:t>PowerBI</a:t>
            </a:r>
            <a:endParaRPr lang="es-ES"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10" name="Imagen 9" descr="D:\carpeta\conect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370" y="1440997"/>
            <a:ext cx="5289630" cy="2893097"/>
          </a:xfrm>
          <a:prstGeom prst="rect">
            <a:avLst/>
          </a:prstGeom>
          <a:noFill/>
          <a:ln>
            <a:noFill/>
          </a:ln>
        </p:spPr>
      </p:pic>
    </p:spTree>
    <p:extLst>
      <p:ext uri="{BB962C8B-B14F-4D97-AF65-F5344CB8AC3E}">
        <p14:creationId xmlns:p14="http://schemas.microsoft.com/office/powerpoint/2010/main" val="49783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513213" y="1556606"/>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Población general vs población </a:t>
            </a:r>
            <a:r>
              <a:rPr lang="es-EC" sz="1800" dirty="0" err="1">
                <a:effectLst/>
                <a:latin typeface="Roboto Condensed Light "/>
                <a:ea typeface="Calibri" panose="020F0502020204030204" pitchFamily="34" charset="0"/>
              </a:rPr>
              <a:t>gamer</a:t>
            </a:r>
            <a:r>
              <a:rPr lang="es-EC" sz="1800" dirty="0">
                <a:effectLst/>
                <a:latin typeface="Roboto Condensed Light "/>
                <a:ea typeface="Calibri" panose="020F0502020204030204" pitchFamily="34" charset="0"/>
              </a:rPr>
              <a:t> por países </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data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07" y="1138743"/>
            <a:ext cx="7176304" cy="3625056"/>
          </a:xfrm>
          <a:prstGeom prst="rect">
            <a:avLst/>
          </a:prstGeom>
          <a:noFill/>
          <a:ln>
            <a:noFill/>
          </a:ln>
        </p:spPr>
      </p:pic>
    </p:spTree>
    <p:extLst>
      <p:ext uri="{BB962C8B-B14F-4D97-AF65-F5344CB8AC3E}">
        <p14:creationId xmlns:p14="http://schemas.microsoft.com/office/powerpoint/2010/main" val="132412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3"/>
          <p:cNvSpPr/>
          <p:nvPr/>
        </p:nvSpPr>
        <p:spPr>
          <a:xfrm rot="-5400000" flipH="1">
            <a:off x="3888339" y="1291931"/>
            <a:ext cx="4780325"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63"/>
          <p:cNvCxnSpPr>
            <a:cxnSpLocks/>
          </p:cNvCxnSpPr>
          <p:nvPr/>
        </p:nvCxnSpPr>
        <p:spPr>
          <a:xfrm flipH="1">
            <a:off x="5278701" y="974000"/>
            <a:ext cx="3884400" cy="0"/>
          </a:xfrm>
          <a:prstGeom prst="straightConnector1">
            <a:avLst/>
          </a:prstGeom>
          <a:noFill/>
          <a:ln w="9525" cap="flat" cmpd="sng">
            <a:solidFill>
              <a:srgbClr val="434343"/>
            </a:solidFill>
            <a:prstDash val="solid"/>
            <a:round/>
            <a:headEnd type="none" w="med" len="med"/>
            <a:tailEnd type="none" w="med" len="med"/>
          </a:ln>
        </p:spPr>
      </p:cxnSp>
      <p:sp>
        <p:nvSpPr>
          <p:cNvPr id="515" name="Google Shape;515;p63"/>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63"/>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518" name="Google Shape;518;p63"/>
          <p:cNvSpPr txBox="1">
            <a:spLocks noGrp="1"/>
          </p:cNvSpPr>
          <p:nvPr>
            <p:ph type="ctrTitle" idx="2"/>
          </p:nvPr>
        </p:nvSpPr>
        <p:spPr>
          <a:xfrm>
            <a:off x="1741950" y="1429376"/>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Generales</a:t>
            </a:r>
            <a:endParaRPr dirty="0"/>
          </a:p>
        </p:txBody>
      </p:sp>
      <p:sp>
        <p:nvSpPr>
          <p:cNvPr id="519" name="Google Shape;519;p63"/>
          <p:cNvSpPr txBox="1">
            <a:spLocks noGrp="1"/>
          </p:cNvSpPr>
          <p:nvPr>
            <p:ph type="subTitle" idx="1"/>
          </p:nvPr>
        </p:nvSpPr>
        <p:spPr>
          <a:xfrm>
            <a:off x="1744933" y="1918602"/>
            <a:ext cx="2157300" cy="1003200"/>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Recopilar datos a través de diferentes herramientas y técnicas para su análisis gráfico. </a:t>
            </a:r>
          </a:p>
        </p:txBody>
      </p:sp>
      <p:sp>
        <p:nvSpPr>
          <p:cNvPr id="520" name="Google Shape;520;p63"/>
          <p:cNvSpPr txBox="1">
            <a:spLocks noGrp="1"/>
          </p:cNvSpPr>
          <p:nvPr>
            <p:ph type="ctrTitle" idx="3"/>
          </p:nvPr>
        </p:nvSpPr>
        <p:spPr>
          <a:xfrm>
            <a:off x="5531482" y="359715"/>
            <a:ext cx="1780500" cy="3865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Especificos</a:t>
            </a:r>
            <a:endParaRPr dirty="0"/>
          </a:p>
        </p:txBody>
      </p:sp>
      <p:sp>
        <p:nvSpPr>
          <p:cNvPr id="521" name="Google Shape;521;p63"/>
          <p:cNvSpPr txBox="1">
            <a:spLocks noGrp="1"/>
          </p:cNvSpPr>
          <p:nvPr>
            <p:ph type="subTitle" idx="4"/>
          </p:nvPr>
        </p:nvSpPr>
        <p:spPr>
          <a:xfrm>
            <a:off x="5241767" y="746313"/>
            <a:ext cx="2157300" cy="4180969"/>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-Analizar los casos de estudio para el análisis</a:t>
            </a:r>
          </a:p>
          <a:p>
            <a:pPr marL="0" lvl="0" indent="0"/>
            <a:r>
              <a:rPr lang="es-MX" dirty="0">
                <a:solidFill>
                  <a:schemeClr val="lt1"/>
                </a:solidFill>
              </a:rPr>
              <a:t>-Crear una arquitectura para recopilación de datos</a:t>
            </a:r>
          </a:p>
          <a:p>
            <a:pPr marL="0" lvl="0" indent="0"/>
            <a:r>
              <a:rPr lang="es-MX" dirty="0">
                <a:solidFill>
                  <a:schemeClr val="lt1"/>
                </a:solidFill>
              </a:rPr>
              <a:t>-Desarrollar un cronograma de actividades.</a:t>
            </a:r>
          </a:p>
          <a:p>
            <a:pPr marL="0" lvl="0" indent="0"/>
            <a:r>
              <a:rPr lang="es-MX" dirty="0">
                <a:solidFill>
                  <a:schemeClr val="lt1"/>
                </a:solidFill>
              </a:rPr>
              <a:t>-Dividir las actividades y herramientas a utilizar por integrante tomando como referencia la arquitectura.</a:t>
            </a:r>
          </a:p>
          <a:p>
            <a:pPr marL="0" lvl="0" indent="0"/>
            <a:r>
              <a:rPr lang="es-MX" dirty="0">
                <a:solidFill>
                  <a:schemeClr val="lt1"/>
                </a:solidFill>
              </a:rPr>
              <a:t>-Recopilar datos de las fuentes establecidas en la arquitectura</a:t>
            </a:r>
          </a:p>
          <a:p>
            <a:pPr marL="0" lvl="0" indent="0"/>
            <a:r>
              <a:rPr lang="es-MX" dirty="0">
                <a:solidFill>
                  <a:schemeClr val="lt1"/>
                </a:solidFill>
              </a:rPr>
              <a:t>-Realizar un análisis grafico usando las herramientas establecidas en la arquitectura.</a:t>
            </a:r>
          </a:p>
          <a:p>
            <a:pPr marL="0" lvl="0" indent="0"/>
            <a:r>
              <a:rPr lang="es-MX" dirty="0">
                <a:solidFill>
                  <a:schemeClr val="lt1"/>
                </a:solidFill>
              </a:rPr>
              <a:t>-Documentar todo el análisis realizado por cada integrante del grupo.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16"/>
                                        </p:tgtEl>
                                        <p:attrNameLst>
                                          <p:attrName>style.visibility</p:attrName>
                                        </p:attrNameLst>
                                      </p:cBhvr>
                                      <p:to>
                                        <p:strVal val="visible"/>
                                      </p:to>
                                    </p:set>
                                    <p:anim calcmode="lin" valueType="num">
                                      <p:cBhvr additive="base">
                                        <p:cTn id="10" dur="1100"/>
                                        <p:tgtEl>
                                          <p:spTgt spid="516"/>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519"/>
                                        </p:tgtEl>
                                        <p:attrNameLst>
                                          <p:attrName>style.visibility</p:attrName>
                                        </p:attrNameLst>
                                      </p:cBhvr>
                                      <p:to>
                                        <p:strVal val="visible"/>
                                      </p:to>
                                    </p:set>
                                    <p:animEffect transition="in" filter="fade">
                                      <p:cBhvr>
                                        <p:cTn id="14" dur="1000"/>
                                        <p:tgtEl>
                                          <p:spTgt spid="519"/>
                                        </p:tgtEl>
                                      </p:cBhvr>
                                    </p:animEffect>
                                  </p:childTnLst>
                                </p:cTn>
                              </p:par>
                              <p:par>
                                <p:cTn id="15" presetID="10" presetClass="entr" presetSubtype="0" fill="hold" nodeType="withEffect">
                                  <p:stCondLst>
                                    <p:cond delay="0"/>
                                  </p:stCondLst>
                                  <p:childTnLst>
                                    <p:set>
                                      <p:cBhvr>
                                        <p:cTn id="16" dur="1" fill="hold">
                                          <p:stCondLst>
                                            <p:cond delay="0"/>
                                          </p:stCondLst>
                                        </p:cTn>
                                        <p:tgtEl>
                                          <p:spTgt spid="521"/>
                                        </p:tgtEl>
                                        <p:attrNameLst>
                                          <p:attrName>style.visibility</p:attrName>
                                        </p:attrNameLst>
                                      </p:cBhvr>
                                      <p:to>
                                        <p:strVal val="visible"/>
                                      </p:to>
                                    </p:set>
                                    <p:animEffect transition="in" filter="fade">
                                      <p:cBhvr>
                                        <p:cTn id="17"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063404" y="1717239"/>
            <a:ext cx="1630787" cy="20302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C" sz="1800" dirty="0">
                <a:effectLst/>
                <a:latin typeface="Roboto Condensed Light "/>
                <a:ea typeface="Calibri" panose="020F0502020204030204" pitchFamily="34" charset="0"/>
              </a:rPr>
              <a:t>Concentración de</a:t>
            </a:r>
            <a:r>
              <a:rPr lang="es-EC" sz="1800" dirty="0">
                <a:latin typeface="Roboto Condensed Light "/>
                <a:ea typeface="Roboto Condensed Light"/>
                <a:cs typeface="Roboto Condensed Light"/>
                <a:sym typeface="Roboto Condensed Light"/>
              </a:rPr>
              <a:t> ingresos económicos por población </a:t>
            </a:r>
            <a:r>
              <a:rPr lang="es-EC" sz="1800" dirty="0" err="1">
                <a:latin typeface="Roboto Condensed Light "/>
                <a:ea typeface="Roboto Condensed Light"/>
                <a:cs typeface="Roboto Condensed Light"/>
                <a:sym typeface="Roboto Condensed Light"/>
              </a:rPr>
              <a:t>gamer</a:t>
            </a:r>
            <a:r>
              <a:rPr lang="es-EC" sz="1800" dirty="0">
                <a:latin typeface="Roboto Condensed Light "/>
                <a:ea typeface="Roboto Condensed Light"/>
                <a:cs typeface="Roboto Condensed Light"/>
                <a:sym typeface="Roboto Condensed Light"/>
              </a:rPr>
              <a:t> y país.</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2 data 2.png"/>
          <p:cNvPicPr/>
          <p:nvPr/>
        </p:nvPicPr>
        <p:blipFill>
          <a:blip r:embed="rId3">
            <a:extLst>
              <a:ext uri="{28A0092B-C50C-407E-A947-70E740481C1C}">
                <a14:useLocalDpi xmlns:a14="http://schemas.microsoft.com/office/drawing/2010/main" val="0"/>
              </a:ext>
            </a:extLst>
          </a:blip>
          <a:srcRect/>
          <a:stretch>
            <a:fillRect/>
          </a:stretch>
        </p:blipFill>
        <p:spPr bwMode="auto">
          <a:xfrm>
            <a:off x="0" y="1081663"/>
            <a:ext cx="6829063" cy="3918600"/>
          </a:xfrm>
          <a:prstGeom prst="rect">
            <a:avLst/>
          </a:prstGeom>
          <a:noFill/>
          <a:ln>
            <a:noFill/>
          </a:ln>
        </p:spPr>
      </p:pic>
    </p:spTree>
    <p:extLst>
      <p:ext uri="{BB962C8B-B14F-4D97-AF65-F5344CB8AC3E}">
        <p14:creationId xmlns:p14="http://schemas.microsoft.com/office/powerpoint/2010/main" val="2729585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 total de jugadores por millones </a:t>
            </a:r>
            <a:r>
              <a:rPr lang="es-ES" dirty="0" err="1"/>
              <a:t>ue</a:t>
            </a:r>
            <a:r>
              <a:rPr lang="es-ES" dirty="0"/>
              <a:t> existe en cada país y que juegan </a:t>
            </a:r>
            <a:r>
              <a:rPr lang="es-ES" dirty="0" err="1"/>
              <a:t>Call</a:t>
            </a:r>
            <a:r>
              <a:rPr lang="es-ES" dirty="0"/>
              <a:t> of </a:t>
            </a:r>
            <a:r>
              <a:rPr lang="es-ES" dirty="0" err="1"/>
              <a:t>Duty</a:t>
            </a:r>
            <a:r>
              <a:rPr lang="es-ES" dirty="0"/>
              <a:t> </a:t>
            </a:r>
            <a:r>
              <a:rPr lang="es-ES" dirty="0" err="1"/>
              <a:t>WarZone</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Gamstat</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Imagen 8"/>
          <p:cNvPicPr>
            <a:picLocks noChangeAspect="1"/>
          </p:cNvPicPr>
          <p:nvPr/>
        </p:nvPicPr>
        <p:blipFill rotWithShape="1">
          <a:blip r:embed="rId3"/>
          <a:srcRect l="727" t="16388" r="13338" b="14603"/>
          <a:stretch/>
        </p:blipFill>
        <p:spPr>
          <a:xfrm>
            <a:off x="4339212" y="2083444"/>
            <a:ext cx="4717044" cy="2129741"/>
          </a:xfrm>
          <a:prstGeom prst="rect">
            <a:avLst/>
          </a:prstGeom>
        </p:spPr>
      </p:pic>
    </p:spTree>
    <p:extLst>
      <p:ext uri="{BB962C8B-B14F-4D97-AF65-F5344CB8AC3E}">
        <p14:creationId xmlns:p14="http://schemas.microsoft.com/office/powerpoint/2010/main" val="22363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270691" y="1446835"/>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Jugadores de </a:t>
            </a:r>
            <a:r>
              <a:rPr lang="es-EC" sz="1800" dirty="0" err="1">
                <a:effectLst/>
                <a:latin typeface="Roboto Condensed Light "/>
                <a:ea typeface="Calibri" panose="020F0502020204030204" pitchFamily="34" charset="0"/>
              </a:rPr>
              <a:t>Call</a:t>
            </a:r>
            <a:r>
              <a:rPr lang="es-EC" sz="1800" dirty="0">
                <a:effectLst/>
                <a:latin typeface="Roboto Condensed Light "/>
                <a:ea typeface="Calibri" panose="020F0502020204030204" pitchFamily="34" charset="0"/>
              </a:rPr>
              <a:t> of </a:t>
            </a:r>
            <a:r>
              <a:rPr lang="es-EC" sz="1800" dirty="0" err="1">
                <a:effectLst/>
                <a:latin typeface="Roboto Condensed Light "/>
                <a:ea typeface="Calibri" panose="020F0502020204030204" pitchFamily="34" charset="0"/>
              </a:rPr>
              <a:t>Duty</a:t>
            </a:r>
            <a:r>
              <a:rPr lang="es-EC" sz="1800" dirty="0">
                <a:effectLst/>
                <a:latin typeface="Roboto Condensed Light "/>
                <a:ea typeface="Calibri" panose="020F0502020204030204" pitchFamily="34" charset="0"/>
              </a:rPr>
              <a:t> </a:t>
            </a:r>
            <a:r>
              <a:rPr lang="es-EC" sz="1800" dirty="0" err="1">
                <a:effectLst/>
                <a:latin typeface="Roboto Condensed Light "/>
                <a:ea typeface="Calibri" panose="020F0502020204030204" pitchFamily="34" charset="0"/>
              </a:rPr>
              <a:t>WarZone</a:t>
            </a:r>
            <a:r>
              <a:rPr lang="es-EC" sz="1800" dirty="0">
                <a:effectLst/>
                <a:latin typeface="Roboto Condensed Light "/>
                <a:ea typeface="Calibri" panose="020F0502020204030204" pitchFamily="34" charset="0"/>
              </a:rPr>
              <a:t> por </a:t>
            </a:r>
            <a:r>
              <a:rPr lang="es-EC" sz="1800" dirty="0" err="1">
                <a:effectLst/>
                <a:latin typeface="Roboto Condensed Light "/>
                <a:ea typeface="Calibri" panose="020F0502020204030204" pitchFamily="34" charset="0"/>
              </a:rPr>
              <a:t>paises</a:t>
            </a:r>
            <a:r>
              <a:rPr lang="es-EC" sz="1800" dirty="0">
                <a:latin typeface="Roboto Condensed Light "/>
                <a:ea typeface="Calibri" panose="020F0502020204030204" pitchFamily="34" charset="0"/>
              </a:rPr>
              <a:t>.</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6" name="Imagen 5" descr="D:\carpeta\graf data 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31" y="1092480"/>
            <a:ext cx="6933235" cy="3801823"/>
          </a:xfrm>
          <a:prstGeom prst="rect">
            <a:avLst/>
          </a:prstGeom>
          <a:noFill/>
          <a:ln>
            <a:noFill/>
          </a:ln>
        </p:spPr>
      </p:pic>
    </p:spTree>
    <p:extLst>
      <p:ext uri="{BB962C8B-B14F-4D97-AF65-F5344CB8AC3E}">
        <p14:creationId xmlns:p14="http://schemas.microsoft.com/office/powerpoint/2010/main" val="93350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91192" y="2864661"/>
            <a:ext cx="7549783" cy="1022100"/>
          </a:xfrm>
          <a:prstGeom prst="rect">
            <a:avLst/>
          </a:prstGeom>
        </p:spPr>
        <p:txBody>
          <a:bodyPr spcFirstLastPara="1" wrap="square" lIns="91425" tIns="91425" rIns="91425" bIns="91425" anchor="ctr" anchorCtr="0">
            <a:noAutofit/>
          </a:bodyPr>
          <a:lstStyle/>
          <a:p>
            <a:pPr lvl="0"/>
            <a:r>
              <a:rPr lang="es-MX" dirty="0"/>
              <a:t>Enfrentamientos mortales de policías en EEUU</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1174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204944" y="318506"/>
            <a:ext cx="7238468"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dirty="0"/>
              <a:t>Enfrentamientos mortales de policías en EEUU</a:t>
            </a:r>
            <a:br>
              <a:rPr lang="es-EC" dirty="0"/>
            </a:br>
            <a:r>
              <a:rPr lang="es-EC" dirty="0"/>
              <a:t>Extracción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a:t>
            </a:r>
            <a:r>
              <a:rPr lang="es-ES" dirty="0" err="1"/>
              <a:t>extraidos</a:t>
            </a:r>
            <a:r>
              <a:rPr lang="es-ES" dirty="0"/>
              <a:t> de un archivo .</a:t>
            </a:r>
            <a:r>
              <a:rPr lang="es-ES" dirty="0" err="1"/>
              <a:t>csv</a:t>
            </a:r>
            <a:r>
              <a:rPr lang="es-ES" dirty="0"/>
              <a:t> de la pagina web </a:t>
            </a:r>
            <a:r>
              <a:rPr lang="es-ES" dirty="0" err="1"/>
              <a:t>Data.world</a:t>
            </a:r>
            <a:r>
              <a:rPr lang="es-ES" dirty="0"/>
              <a:t>.</a:t>
            </a:r>
          </a:p>
          <a:p>
            <a:pPr marL="0" lvl="0" indent="0" algn="just"/>
            <a:r>
              <a:rPr lang="es-ES" dirty="0"/>
              <a:t>Este archivo se refiere a los enfrentamientos fatales policiales en EEUU.</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Imagen 4">
            <a:extLst>
              <a:ext uri="{FF2B5EF4-FFF2-40B4-BE49-F238E27FC236}">
                <a16:creationId xmlns:a16="http://schemas.microsoft.com/office/drawing/2014/main" id="{2FA4EC57-0F60-46B2-8DA7-1976BF47D9FA}"/>
              </a:ext>
            </a:extLst>
          </p:cNvPr>
          <p:cNvPicPr>
            <a:picLocks noChangeAspect="1"/>
          </p:cNvPicPr>
          <p:nvPr/>
        </p:nvPicPr>
        <p:blipFill>
          <a:blip r:embed="rId3"/>
          <a:stretch>
            <a:fillRect/>
          </a:stretch>
        </p:blipFill>
        <p:spPr>
          <a:xfrm>
            <a:off x="4939201" y="1965788"/>
            <a:ext cx="3765600" cy="1955330"/>
          </a:xfrm>
          <a:prstGeom prst="rect">
            <a:avLst/>
          </a:prstGeom>
        </p:spPr>
      </p:pic>
    </p:spTree>
    <p:extLst>
      <p:ext uri="{BB962C8B-B14F-4D97-AF65-F5344CB8AC3E}">
        <p14:creationId xmlns:p14="http://schemas.microsoft.com/office/powerpoint/2010/main" val="91843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254144" y="302604"/>
            <a:ext cx="7140068" cy="84241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a:t>
            </a:r>
            <a:r>
              <a:rPr lang="es-MX" dirty="0"/>
              <a:t>Enfrentamientos mortales de policías en EEUU</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Una vez descargado el archivo .</a:t>
            </a:r>
            <a:r>
              <a:rPr lang="es-EC" dirty="0" err="1"/>
              <a:t>csv</a:t>
            </a:r>
            <a:r>
              <a:rPr lang="es-EC" dirty="0"/>
              <a:t> de la página web data. </a:t>
            </a:r>
            <a:r>
              <a:rPr lang="es-EC" dirty="0" err="1"/>
              <a:t>world</a:t>
            </a:r>
            <a:r>
              <a:rPr lang="es-EC" dirty="0"/>
              <a:t> se procede a importar en </a:t>
            </a:r>
            <a:r>
              <a:rPr lang="es-EC" dirty="0" err="1"/>
              <a:t>phpMyadmin</a:t>
            </a:r>
            <a:r>
              <a:rPr lang="es-EC" dirty="0"/>
              <a:t> para tener la visualización de la tabla como tal, aproximadamente se encuentra 2.091 datos.</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777B6389-407E-4CD2-95A8-38F610FA53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8680" y="1750859"/>
            <a:ext cx="3642120" cy="2108337"/>
          </a:xfrm>
          <a:prstGeom prst="rect">
            <a:avLst/>
          </a:prstGeom>
          <a:noFill/>
          <a:ln>
            <a:noFill/>
          </a:ln>
        </p:spPr>
      </p:pic>
    </p:spTree>
    <p:extLst>
      <p:ext uri="{BB962C8B-B14F-4D97-AF65-F5344CB8AC3E}">
        <p14:creationId xmlns:p14="http://schemas.microsoft.com/office/powerpoint/2010/main" val="171729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045029" y="257043"/>
            <a:ext cx="7053941"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a:t>
            </a:r>
            <a:r>
              <a:rPr lang="es-MX" dirty="0"/>
              <a:t>Enfrentamientos mortales de policías en EEUU</a:t>
            </a:r>
            <a:br>
              <a:rPr lang="es-EC" dirty="0"/>
            </a:br>
            <a:r>
              <a:rPr lang="es-EC" dirty="0"/>
              <a:t>Visualizaciones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Se realizó una conexión desde </a:t>
            </a:r>
            <a:r>
              <a:rPr lang="es-ES" dirty="0" err="1"/>
              <a:t>Tableu</a:t>
            </a:r>
            <a:r>
              <a:rPr lang="es-ES" dirty="0"/>
              <a:t> a </a:t>
            </a:r>
            <a:r>
              <a:rPr lang="es-ES" dirty="0" err="1"/>
              <a:t>phpMyadmin</a:t>
            </a:r>
            <a:r>
              <a:rPr lang="es-ES" dirty="0"/>
              <a:t> para la migración de datos y proceder con las visualizaciones.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FDCE6FF2-DD30-4619-9E71-4A755A3A9A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117" y="1262159"/>
            <a:ext cx="2808000" cy="1796432"/>
          </a:xfrm>
          <a:prstGeom prst="rect">
            <a:avLst/>
          </a:prstGeom>
          <a:noFill/>
          <a:ln>
            <a:noFill/>
          </a:ln>
        </p:spPr>
      </p:pic>
      <p:pic>
        <p:nvPicPr>
          <p:cNvPr id="8" name="Imagen 7" descr="Tableau - Book1 - Tableau license expires in 14 days">
            <a:extLst>
              <a:ext uri="{FF2B5EF4-FFF2-40B4-BE49-F238E27FC236}">
                <a16:creationId xmlns:a16="http://schemas.microsoft.com/office/drawing/2014/main" id="{590F496C-12DD-4A43-ACEE-6627F3C983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180" y="3330712"/>
            <a:ext cx="3131820" cy="1691640"/>
          </a:xfrm>
          <a:prstGeom prst="rect">
            <a:avLst/>
          </a:prstGeom>
          <a:noFill/>
          <a:ln>
            <a:noFill/>
          </a:ln>
        </p:spPr>
      </p:pic>
    </p:spTree>
    <p:extLst>
      <p:ext uri="{BB962C8B-B14F-4D97-AF65-F5344CB8AC3E}">
        <p14:creationId xmlns:p14="http://schemas.microsoft.com/office/powerpoint/2010/main" val="119605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153886" y="257043"/>
            <a:ext cx="7086600"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a:t>
            </a:r>
            <a:r>
              <a:rPr lang="es-MX" dirty="0"/>
              <a:t>Enfrentamientos mortales de policías en EEUU</a:t>
            </a:r>
            <a:br>
              <a:rPr lang="es-EC" dirty="0"/>
            </a:br>
            <a:r>
              <a:rPr lang="es-EC" dirty="0"/>
              <a:t>Visualizaciones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Armas que más utilizan en EE. UU. para tener enfrentamientos con la policía.</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Picture 6" descr="Application&#10;&#10;Description automatically generated with medium confidence">
            <a:extLst>
              <a:ext uri="{FF2B5EF4-FFF2-40B4-BE49-F238E27FC236}">
                <a16:creationId xmlns:a16="http://schemas.microsoft.com/office/drawing/2014/main" id="{C9150477-F05D-4C7B-85DF-14B91D9358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70" y="1352069"/>
            <a:ext cx="3295230" cy="2694281"/>
          </a:xfrm>
          <a:prstGeom prst="rect">
            <a:avLst/>
          </a:prstGeom>
          <a:noFill/>
          <a:ln>
            <a:noFill/>
          </a:ln>
        </p:spPr>
      </p:pic>
    </p:spTree>
    <p:extLst>
      <p:ext uri="{BB962C8B-B14F-4D97-AF65-F5344CB8AC3E}">
        <p14:creationId xmlns:p14="http://schemas.microsoft.com/office/powerpoint/2010/main" val="16437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947057" y="257043"/>
            <a:ext cx="7380513"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a:t>
            </a:r>
            <a:r>
              <a:rPr lang="es-MX" dirty="0"/>
              <a:t>Enfrentamientos mortales de policías en EEUU</a:t>
            </a:r>
            <a:br>
              <a:rPr lang="es-EC" dirty="0"/>
            </a:br>
            <a:r>
              <a:rPr lang="es-EC" dirty="0"/>
              <a:t>Visualizaciones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Acciones que toman los policías para defenderse según el arma.</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7" descr="Chart, bubble chart&#10;&#10;Description automatically generated">
            <a:extLst>
              <a:ext uri="{FF2B5EF4-FFF2-40B4-BE49-F238E27FC236}">
                <a16:creationId xmlns:a16="http://schemas.microsoft.com/office/drawing/2014/main" id="{544D5215-7D6A-4248-A05E-E94C2B7EE6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1540" y="1368149"/>
            <a:ext cx="3456443" cy="2635039"/>
          </a:xfrm>
          <a:prstGeom prst="rect">
            <a:avLst/>
          </a:prstGeom>
          <a:noFill/>
          <a:ln>
            <a:noFill/>
          </a:ln>
        </p:spPr>
      </p:pic>
    </p:spTree>
    <p:extLst>
      <p:ext uri="{BB962C8B-B14F-4D97-AF65-F5344CB8AC3E}">
        <p14:creationId xmlns:p14="http://schemas.microsoft.com/office/powerpoint/2010/main" val="1436548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186543" y="257043"/>
            <a:ext cx="725185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a:t>
            </a:r>
            <a:r>
              <a:rPr lang="es-MX" dirty="0"/>
              <a:t>Enfrentamientos mortales de policías en EEUU</a:t>
            </a:r>
            <a:br>
              <a:rPr lang="es-EC" dirty="0"/>
            </a:br>
            <a:r>
              <a:rPr lang="es-EC" dirty="0"/>
              <a:t>Visualizaciones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Armas que utilizan los delincuentes según el estado.</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8" descr="Chart, bar chart&#10;&#10;Description automatically generated">
            <a:extLst>
              <a:ext uri="{FF2B5EF4-FFF2-40B4-BE49-F238E27FC236}">
                <a16:creationId xmlns:a16="http://schemas.microsoft.com/office/drawing/2014/main" id="{B766A783-F26C-4825-B759-B67A7254BE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70" y="1424939"/>
            <a:ext cx="3268530" cy="2491845"/>
          </a:xfrm>
          <a:prstGeom prst="rect">
            <a:avLst/>
          </a:prstGeom>
          <a:noFill/>
          <a:ln>
            <a:noFill/>
          </a:ln>
        </p:spPr>
      </p:pic>
    </p:spTree>
    <p:extLst>
      <p:ext uri="{BB962C8B-B14F-4D97-AF65-F5344CB8AC3E}">
        <p14:creationId xmlns:p14="http://schemas.microsoft.com/office/powerpoint/2010/main" val="174273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8" name="Google Shape;628;p76"/>
          <p:cNvSpPr txBox="1">
            <a:spLocks noGrp="1"/>
          </p:cNvSpPr>
          <p:nvPr>
            <p:ph type="ctrTitle"/>
          </p:nvPr>
        </p:nvSpPr>
        <p:spPr>
          <a:xfrm flipH="1">
            <a:off x="2260329" y="2461105"/>
            <a:ext cx="657886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RECURSO Y HERRAMIENTAS UTILIZADAS</a:t>
            </a:r>
            <a:endParaRPr dirty="0"/>
          </a:p>
        </p:txBody>
      </p:sp>
      <p:sp>
        <p:nvSpPr>
          <p:cNvPr id="629" name="Google Shape;629;p7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31" name="Google Shape;631;p76"/>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1000"/>
                                        <p:tgtEl>
                                          <p:spTgt spid="63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9"/>
                                        </p:tgtEl>
                                        <p:attrNameLst>
                                          <p:attrName>style.visibility</p:attrName>
                                        </p:attrNameLst>
                                      </p:cBhvr>
                                      <p:to>
                                        <p:strVal val="visible"/>
                                      </p:to>
                                    </p:set>
                                    <p:animEffect transition="in" filter="fade">
                                      <p:cBhvr>
                                        <p:cTn id="11" dur="8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EVENTOS Y NOTICIAS MUNDIALES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12592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837746" y="3058425"/>
            <a:ext cx="2608500" cy="1784400"/>
          </a:xfrm>
          <a:prstGeom prst="rect">
            <a:avLst/>
          </a:prstGeom>
        </p:spPr>
        <p:txBody>
          <a:bodyPr spcFirstLastPara="1" wrap="square" lIns="91425" tIns="91425" rIns="91425" bIns="91425" anchor="t" anchorCtr="0">
            <a:noAutofit/>
          </a:bodyPr>
          <a:lstStyle/>
          <a:p>
            <a:pPr marL="0" lvl="0" indent="0"/>
            <a:r>
              <a:rPr lang="es-MX" dirty="0"/>
              <a:t>Se generan scripts .</a:t>
            </a:r>
            <a:r>
              <a:rPr lang="es-MX" dirty="0" err="1"/>
              <a:t>py</a:t>
            </a:r>
            <a:r>
              <a:rPr lang="es-MX" dirty="0"/>
              <a:t> para recopilar los datos de Facebook, del portal de noticias BBC </a:t>
            </a:r>
            <a:r>
              <a:rPr lang="es-MX" dirty="0" err="1"/>
              <a:t>news</a:t>
            </a:r>
            <a:r>
              <a:rPr lang="es-MX" dirty="0"/>
              <a:t> Mundo, CNN en Español, El </a:t>
            </a:r>
            <a:r>
              <a:rPr lang="es-MX" dirty="0" err="1"/>
              <a:t>Clarin</a:t>
            </a:r>
            <a:r>
              <a:rPr lang="es-MX" dirty="0"/>
              <a:t>, El mundo y RT.</a:t>
            </a:r>
          </a:p>
          <a:p>
            <a:pPr marL="0" lvl="0" indent="0" algn="r" rtl="0">
              <a:spcBef>
                <a:spcPts val="0"/>
              </a:spcBef>
              <a:spcAft>
                <a:spcPts val="0"/>
              </a:spcAft>
              <a:buNone/>
            </a:pPr>
            <a:r>
              <a:rPr lang="es-MX" dirty="0"/>
              <a:t>Se recolectaron un total de 23.470. </a:t>
            </a:r>
            <a:endParaRPr dirty="0"/>
          </a:p>
        </p:txBody>
      </p:sp>
      <p:sp>
        <p:nvSpPr>
          <p:cNvPr id="304" name="Google Shape;304;p49"/>
          <p:cNvSpPr txBox="1">
            <a:spLocks noGrp="1"/>
          </p:cNvSpPr>
          <p:nvPr>
            <p:ph type="ctrTitle"/>
          </p:nvPr>
        </p:nvSpPr>
        <p:spPr>
          <a:xfrm>
            <a:off x="772646" y="1004325"/>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Facebook</a:t>
            </a:r>
            <a:endParaRPr dirty="0"/>
          </a:p>
        </p:txBody>
      </p:sp>
      <p:pic>
        <p:nvPicPr>
          <p:cNvPr id="4099" name="Imagen 1">
            <a:extLst>
              <a:ext uri="{FF2B5EF4-FFF2-40B4-BE49-F238E27FC236}">
                <a16:creationId xmlns:a16="http://schemas.microsoft.com/office/drawing/2014/main" id="{F79B41B9-0A56-4550-8F80-82D088D4C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425" y="1374230"/>
            <a:ext cx="2659359" cy="353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Noticias - BBC News Mundo">
            <a:extLst>
              <a:ext uri="{FF2B5EF4-FFF2-40B4-BE49-F238E27FC236}">
                <a16:creationId xmlns:a16="http://schemas.microsoft.com/office/drawing/2014/main" id="{3764AD7E-00AC-4255-8F4A-E32819C16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928" y="1374230"/>
            <a:ext cx="872069" cy="490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NN en Español - Wikipedia, la enciclopedia libre">
            <a:extLst>
              <a:ext uri="{FF2B5EF4-FFF2-40B4-BE49-F238E27FC236}">
                <a16:creationId xmlns:a16="http://schemas.microsoft.com/office/drawing/2014/main" id="{90A8ED99-7E1C-4EA8-8788-21A86B3AF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3094" y="3378092"/>
            <a:ext cx="706097" cy="4953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decuación de Clarín: de socios eternos, asados y triunfos de mentira –  Centro de Producciones Radiofónicas">
            <a:extLst>
              <a:ext uri="{FF2B5EF4-FFF2-40B4-BE49-F238E27FC236}">
                <a16:creationId xmlns:a16="http://schemas.microsoft.com/office/drawing/2014/main" id="{6D9B4E24-BB9F-4A53-BD02-3F239AE1B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928" y="3378092"/>
            <a:ext cx="980459" cy="6167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ede ser una imagen de interior y oficina">
            <a:extLst>
              <a:ext uri="{FF2B5EF4-FFF2-40B4-BE49-F238E27FC236}">
                <a16:creationId xmlns:a16="http://schemas.microsoft.com/office/drawing/2014/main" id="{EE0C607F-F30D-45B6-9018-1A61F2FF82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085" y="752983"/>
            <a:ext cx="1230086" cy="4905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T - Wikipedia, la enciclopedia libre">
            <a:extLst>
              <a:ext uri="{FF2B5EF4-FFF2-40B4-BE49-F238E27FC236}">
                <a16:creationId xmlns:a16="http://schemas.microsoft.com/office/drawing/2014/main" id="{62AC06B8-934F-4BA8-A0AE-407748F941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4822" y="1746941"/>
            <a:ext cx="503464" cy="503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 </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por la red social Facebook, de los cuales solo se analizó la columna texto con la librería de Python </a:t>
            </a:r>
            <a:r>
              <a:rPr lang="es-MX" dirty="0" err="1"/>
              <a:t>textBlob</a:t>
            </a:r>
            <a:r>
              <a:rPr lang="es-MX" dirty="0"/>
              <a:t>, para obtener las noticias positivas, negativas.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T</a:t>
            </a:r>
            <a:r>
              <a:rPr lang="es-EC" dirty="0" err="1"/>
              <a:t>extBlog</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1026" name="Imagen 1">
            <a:extLst>
              <a:ext uri="{FF2B5EF4-FFF2-40B4-BE49-F238E27FC236}">
                <a16:creationId xmlns:a16="http://schemas.microsoft.com/office/drawing/2014/main" id="{CB59D57E-4D11-4E6E-AE32-F017435A4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734734"/>
            <a:ext cx="3200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008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5877406" y="1206953"/>
            <a:ext cx="2493708" cy="13695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puede observar que existen mas noticias positivas que negativas en el mundo de los 5 portales escogidos de Facebook.</a:t>
            </a:r>
            <a:endParaRPr dirty="0"/>
          </a:p>
        </p:txBody>
      </p:sp>
      <p:pic>
        <p:nvPicPr>
          <p:cNvPr id="2050" name="Imagen 1">
            <a:extLst>
              <a:ext uri="{FF2B5EF4-FFF2-40B4-BE49-F238E27FC236}">
                <a16:creationId xmlns:a16="http://schemas.microsoft.com/office/drawing/2014/main" id="{08923D7F-2E15-411C-B612-E20C93546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7" y="2828720"/>
            <a:ext cx="2520506" cy="14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n 1">
            <a:extLst>
              <a:ext uri="{FF2B5EF4-FFF2-40B4-BE49-F238E27FC236}">
                <a16:creationId xmlns:a16="http://schemas.microsoft.com/office/drawing/2014/main" id="{8E67A2FF-29ED-4522-A791-D4132585E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2" y="1202191"/>
            <a:ext cx="2608500"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n 1">
            <a:extLst>
              <a:ext uri="{FF2B5EF4-FFF2-40B4-BE49-F238E27FC236}">
                <a16:creationId xmlns:a16="http://schemas.microsoft.com/office/drawing/2014/main" id="{EAF6AD01-6108-48C5-864E-81A319D4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202191"/>
            <a:ext cx="2690016"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Imagen 1">
            <a:extLst>
              <a:ext uri="{FF2B5EF4-FFF2-40B4-BE49-F238E27FC236}">
                <a16:creationId xmlns:a16="http://schemas.microsoft.com/office/drawing/2014/main" id="{4F071BFD-2D01-46A8-8592-1B3F2BC0F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828719"/>
            <a:ext cx="2690016" cy="148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Imagen 1">
            <a:extLst>
              <a:ext uri="{FF2B5EF4-FFF2-40B4-BE49-F238E27FC236}">
                <a16:creationId xmlns:a16="http://schemas.microsoft.com/office/drawing/2014/main" id="{9A2C3789-27AB-4C33-844D-934464F0D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521" y="2828719"/>
            <a:ext cx="2123593" cy="14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11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5302"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167055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un </a:t>
            </a:r>
            <a:r>
              <a:rPr lang="es-MX" dirty="0" err="1"/>
              <a:t>csv</a:t>
            </a:r>
            <a:r>
              <a:rPr lang="es-MX" dirty="0"/>
              <a:t> del progreso mundial de vacunación contra Covid-19. Vacunación diaria y total en el mundo, actualizado hasta el 14 de marzo.</a:t>
            </a:r>
          </a:p>
          <a:p>
            <a:pPr marL="0" lvl="0" indent="0" algn="r" rtl="0">
              <a:spcBef>
                <a:spcPts val="0"/>
              </a:spcBef>
              <a:spcAft>
                <a:spcPts val="0"/>
              </a:spcAft>
              <a:buNone/>
            </a:pPr>
            <a:r>
              <a:rPr lang="es-MX" dirty="0"/>
              <a:t>En total se obtienen 6.187 datos. </a:t>
            </a:r>
            <a:endParaRPr dirty="0"/>
          </a:p>
        </p:txBody>
      </p:sp>
      <p:sp>
        <p:nvSpPr>
          <p:cNvPr id="304" name="Google Shape;304;p49"/>
          <p:cNvSpPr txBox="1">
            <a:spLocks noGrp="1"/>
          </p:cNvSpPr>
          <p:nvPr>
            <p:ph type="ctrTitle"/>
          </p:nvPr>
        </p:nvSpPr>
        <p:spPr>
          <a:xfrm>
            <a:off x="16086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Kaggle</a:t>
            </a:r>
            <a:endParaRPr dirty="0"/>
          </a:p>
        </p:txBody>
      </p:sp>
      <p:cxnSp>
        <p:nvCxnSpPr>
          <p:cNvPr id="305" name="Google Shape;305;p49"/>
          <p:cNvCxnSpPr/>
          <p:nvPr/>
        </p:nvCxnSpPr>
        <p:spPr>
          <a:xfrm>
            <a:off x="395760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5122" name="Imagen 1">
            <a:extLst>
              <a:ext uri="{FF2B5EF4-FFF2-40B4-BE49-F238E27FC236}">
                <a16:creationId xmlns:a16="http://schemas.microsoft.com/office/drawing/2014/main" id="{7B3A97D2-4F95-4327-95EF-4113F5FDB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1419227"/>
            <a:ext cx="3548004" cy="281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696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 datos obtenidos se los almaceno en SQLite en una base de datos llamada “</a:t>
            </a:r>
            <a:r>
              <a:rPr lang="es-MX" dirty="0" err="1"/>
              <a:t>países_vacunados</a:t>
            </a:r>
            <a:r>
              <a:rPr lang="es-MX" dirty="0"/>
              <a:t>” y una tabla llamada “vacunados”.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latin typeface="Exo 2" panose="020B0604020202020204" charset="0"/>
              </a:rPr>
              <a:t>SQLite</a:t>
            </a:r>
            <a:endParaRPr dirty="0">
              <a:latin typeface="Exo 2" panose="020B0604020202020204" charset="0"/>
            </a:endParaRPr>
          </a:p>
        </p:txBody>
      </p:sp>
      <p:cxnSp>
        <p:nvCxnSpPr>
          <p:cNvPr id="305" name="Google Shape;305;p49"/>
          <p:cNvCxnSpPr>
            <a:cxnSpLocks/>
          </p:cNvCxnSpPr>
          <p:nvPr/>
        </p:nvCxnSpPr>
        <p:spPr>
          <a:xfrm>
            <a:off x="3940629" y="3058425"/>
            <a:ext cx="2339938" cy="0"/>
          </a:xfrm>
          <a:prstGeom prst="straightConnector1">
            <a:avLst/>
          </a:prstGeom>
          <a:noFill/>
          <a:ln w="9525" cap="flat" cmpd="sng">
            <a:solidFill>
              <a:srgbClr val="434343"/>
            </a:solidFill>
            <a:prstDash val="solid"/>
            <a:round/>
            <a:headEnd type="none" w="med" len="med"/>
            <a:tailEnd type="none" w="med" len="med"/>
          </a:ln>
        </p:spPr>
      </p:cxnSp>
      <p:pic>
        <p:nvPicPr>
          <p:cNvPr id="7170" name="Picture 2">
            <a:extLst>
              <a:ext uri="{FF2B5EF4-FFF2-40B4-BE49-F238E27FC236}">
                <a16:creationId xmlns:a16="http://schemas.microsoft.com/office/drawing/2014/main" id="{7B1353D5-1A25-4C24-B509-9755F31A6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300" y="997679"/>
            <a:ext cx="2488671" cy="19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AA6D1AD2-546F-4DE0-AED4-C26811363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567" y="2801736"/>
            <a:ext cx="2673600" cy="19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426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resultado a China y Qatar como los países con más personas vacunadas completamente en el mundo, prosiguiéndole Rusia, </a:t>
            </a:r>
            <a:r>
              <a:rPr lang="es-MX" dirty="0" err="1"/>
              <a:t>Bahraim</a:t>
            </a:r>
            <a:r>
              <a:rPr lang="es-MX" dirty="0"/>
              <a:t> y Costa Rica.</a:t>
            </a:r>
            <a:endParaRPr dirty="0"/>
          </a:p>
        </p:txBody>
      </p:sp>
      <p:pic>
        <p:nvPicPr>
          <p:cNvPr id="2055" name="Picture 7">
            <a:extLst>
              <a:ext uri="{FF2B5EF4-FFF2-40B4-BE49-F238E27FC236}">
                <a16:creationId xmlns:a16="http://schemas.microsoft.com/office/drawing/2014/main" id="{84E80FEB-74FF-4DF5-A761-C271665F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79" y="1483430"/>
            <a:ext cx="5700585" cy="269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A6F0F8BF-E7E7-4A90-B5AB-45B3290D664C}"/>
              </a:ext>
            </a:extLst>
          </p:cNvPr>
          <p:cNvSpPr txBox="1"/>
          <p:nvPr/>
        </p:nvSpPr>
        <p:spPr>
          <a:xfrm>
            <a:off x="1423771" y="4396840"/>
            <a:ext cx="3581400" cy="307777"/>
          </a:xfrm>
          <a:prstGeom prst="rect">
            <a:avLst/>
          </a:prstGeom>
          <a:noFill/>
        </p:spPr>
        <p:txBody>
          <a:bodyPr wrap="square" rtlCol="0">
            <a:spAutoFit/>
          </a:bodyPr>
          <a:lstStyle/>
          <a:p>
            <a:r>
              <a:rPr lang="es-EC" dirty="0">
                <a:latin typeface="Roboto Condensed Light "/>
              </a:rPr>
              <a:t>Personas completamente vacunadas por país</a:t>
            </a:r>
          </a:p>
        </p:txBody>
      </p:sp>
    </p:spTree>
    <p:extLst>
      <p:ext uri="{BB962C8B-B14F-4D97-AF65-F5344CB8AC3E}">
        <p14:creationId xmlns:p14="http://schemas.microsoft.com/office/powerpoint/2010/main" val="3704945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primer lugar al país de Qatar, con más personas vacunadas diariamente, prosiguiéndole Kuwait, Rusia y </a:t>
            </a:r>
            <a:r>
              <a:rPr lang="es-MX" dirty="0" err="1"/>
              <a:t>Beralus</a:t>
            </a:r>
            <a:r>
              <a:rPr lang="es-MX" dirty="0"/>
              <a:t>.</a:t>
            </a:r>
            <a:endParaRPr dirty="0"/>
          </a:p>
        </p:txBody>
      </p:sp>
      <p:sp>
        <p:nvSpPr>
          <p:cNvPr id="4" name="CuadroTexto 3">
            <a:extLst>
              <a:ext uri="{FF2B5EF4-FFF2-40B4-BE49-F238E27FC236}">
                <a16:creationId xmlns:a16="http://schemas.microsoft.com/office/drawing/2014/main" id="{A6F0F8BF-E7E7-4A90-B5AB-45B3290D664C}"/>
              </a:ext>
            </a:extLst>
          </p:cNvPr>
          <p:cNvSpPr txBox="1"/>
          <p:nvPr/>
        </p:nvSpPr>
        <p:spPr>
          <a:xfrm>
            <a:off x="1510857" y="4373711"/>
            <a:ext cx="3581400" cy="307777"/>
          </a:xfrm>
          <a:prstGeom prst="rect">
            <a:avLst/>
          </a:prstGeom>
          <a:noFill/>
        </p:spPr>
        <p:txBody>
          <a:bodyPr wrap="square" rtlCol="0">
            <a:spAutoFit/>
          </a:bodyPr>
          <a:lstStyle/>
          <a:p>
            <a:r>
              <a:rPr lang="es-EC" dirty="0">
                <a:latin typeface="Roboto Condensed Light "/>
              </a:rPr>
              <a:t>Personas vacunadas diariamente por país</a:t>
            </a:r>
          </a:p>
        </p:txBody>
      </p:sp>
      <p:pic>
        <p:nvPicPr>
          <p:cNvPr id="3074" name="Picture 2">
            <a:extLst>
              <a:ext uri="{FF2B5EF4-FFF2-40B4-BE49-F238E27FC236}">
                <a16:creationId xmlns:a16="http://schemas.microsoft.com/office/drawing/2014/main" id="{F77601EA-A8F8-49C2-9FC3-7C61DF87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0" y="1317297"/>
            <a:ext cx="5937041" cy="285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413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708500"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66060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varios archivos donde se registra el numero de personas contagiadas, fallecidas y recuperadas de Covid-19.</a:t>
            </a:r>
          </a:p>
          <a:p>
            <a:pPr marL="0" lvl="0" indent="0" algn="r" rtl="0">
              <a:spcBef>
                <a:spcPts val="0"/>
              </a:spcBef>
              <a:spcAft>
                <a:spcPts val="0"/>
              </a:spcAft>
              <a:buNone/>
            </a:pPr>
            <a:r>
              <a:rPr lang="es-MX" dirty="0"/>
              <a:t>En total se obtienen 475 datos.</a:t>
            </a:r>
          </a:p>
        </p:txBody>
      </p:sp>
      <p:sp>
        <p:nvSpPr>
          <p:cNvPr id="304" name="Google Shape;304;p49"/>
          <p:cNvSpPr txBox="1">
            <a:spLocks noGrp="1"/>
          </p:cNvSpPr>
          <p:nvPr>
            <p:ph type="ctrTitle"/>
          </p:nvPr>
        </p:nvSpPr>
        <p:spPr>
          <a:xfrm>
            <a:off x="5754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Statista</a:t>
            </a:r>
            <a:endParaRPr dirty="0"/>
          </a:p>
        </p:txBody>
      </p:sp>
      <p:cxnSp>
        <p:nvCxnSpPr>
          <p:cNvPr id="305" name="Google Shape;305;p49"/>
          <p:cNvCxnSpPr/>
          <p:nvPr/>
        </p:nvCxnSpPr>
        <p:spPr>
          <a:xfrm>
            <a:off x="294765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6146" name="Imagen 1">
            <a:extLst>
              <a:ext uri="{FF2B5EF4-FFF2-40B4-BE49-F238E27FC236}">
                <a16:creationId xmlns:a16="http://schemas.microsoft.com/office/drawing/2014/main" id="{0B9FDC5F-FF25-4D17-9CBF-623A91EFE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872"/>
          <a:stretch/>
        </p:blipFill>
        <p:spPr bwMode="auto">
          <a:xfrm>
            <a:off x="4332902"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n 1">
            <a:extLst>
              <a:ext uri="{FF2B5EF4-FFF2-40B4-BE49-F238E27FC236}">
                <a16:creationId xmlns:a16="http://schemas.microsoft.com/office/drawing/2014/main" id="{33929CB9-9069-47EE-A56B-EDEED0602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922"/>
          <a:stretch/>
        </p:blipFill>
        <p:spPr bwMode="auto">
          <a:xfrm>
            <a:off x="5844450"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Imagen 1">
            <a:extLst>
              <a:ext uri="{FF2B5EF4-FFF2-40B4-BE49-F238E27FC236}">
                <a16:creationId xmlns:a16="http://schemas.microsoft.com/office/drawing/2014/main" id="{F72C735F-ECF8-43F3-8863-41C85DB654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2575"/>
          <a:stretch/>
        </p:blipFill>
        <p:spPr bwMode="auto">
          <a:xfrm>
            <a:off x="7280927" y="1000625"/>
            <a:ext cx="153912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1AF409F8-E749-4D2B-85D1-78F62D90AC85}"/>
              </a:ext>
            </a:extLst>
          </p:cNvPr>
          <p:cNvSpPr txBox="1"/>
          <p:nvPr/>
        </p:nvSpPr>
        <p:spPr>
          <a:xfrm>
            <a:off x="5993233" y="4559818"/>
            <a:ext cx="954107" cy="230832"/>
          </a:xfrm>
          <a:prstGeom prst="rect">
            <a:avLst/>
          </a:prstGeom>
          <a:noFill/>
        </p:spPr>
        <p:txBody>
          <a:bodyPr wrap="none" rtlCol="0">
            <a:spAutoFit/>
          </a:bodyPr>
          <a:lstStyle/>
          <a:p>
            <a:r>
              <a:rPr lang="es-MX" sz="900" dirty="0"/>
              <a:t>Casos curados</a:t>
            </a:r>
            <a:endParaRPr lang="es-EC" sz="900" dirty="0"/>
          </a:p>
        </p:txBody>
      </p:sp>
      <p:sp>
        <p:nvSpPr>
          <p:cNvPr id="11" name="CuadroTexto 10">
            <a:extLst>
              <a:ext uri="{FF2B5EF4-FFF2-40B4-BE49-F238E27FC236}">
                <a16:creationId xmlns:a16="http://schemas.microsoft.com/office/drawing/2014/main" id="{E9007892-F989-473A-AC26-A45E743665BC}"/>
              </a:ext>
            </a:extLst>
          </p:cNvPr>
          <p:cNvSpPr txBox="1"/>
          <p:nvPr/>
        </p:nvSpPr>
        <p:spPr>
          <a:xfrm>
            <a:off x="4418200" y="4547636"/>
            <a:ext cx="1172116" cy="230832"/>
          </a:xfrm>
          <a:prstGeom prst="rect">
            <a:avLst/>
          </a:prstGeom>
          <a:noFill/>
        </p:spPr>
        <p:txBody>
          <a:bodyPr wrap="none" rtlCol="0">
            <a:spAutoFit/>
          </a:bodyPr>
          <a:lstStyle/>
          <a:p>
            <a:r>
              <a:rPr lang="es-MX" sz="900" dirty="0"/>
              <a:t>Casos confirmados</a:t>
            </a:r>
            <a:endParaRPr lang="es-EC" sz="900" dirty="0"/>
          </a:p>
        </p:txBody>
      </p:sp>
      <p:sp>
        <p:nvSpPr>
          <p:cNvPr id="12" name="CuadroTexto 11">
            <a:extLst>
              <a:ext uri="{FF2B5EF4-FFF2-40B4-BE49-F238E27FC236}">
                <a16:creationId xmlns:a16="http://schemas.microsoft.com/office/drawing/2014/main" id="{6EBBB9B1-A680-4AFB-B060-F0ABE46BF884}"/>
              </a:ext>
            </a:extLst>
          </p:cNvPr>
          <p:cNvSpPr txBox="1"/>
          <p:nvPr/>
        </p:nvSpPr>
        <p:spPr>
          <a:xfrm>
            <a:off x="7448399" y="4547636"/>
            <a:ext cx="1204176" cy="230832"/>
          </a:xfrm>
          <a:prstGeom prst="rect">
            <a:avLst/>
          </a:prstGeom>
          <a:noFill/>
        </p:spPr>
        <p:txBody>
          <a:bodyPr wrap="none" rtlCol="0">
            <a:spAutoFit/>
          </a:bodyPr>
          <a:lstStyle/>
          <a:p>
            <a:r>
              <a:rPr lang="es-MX" sz="900" dirty="0"/>
              <a:t>Número de muertos</a:t>
            </a:r>
            <a:endParaRPr lang="es-EC" sz="900" dirty="0"/>
          </a:p>
        </p:txBody>
      </p:sp>
    </p:spTree>
    <p:extLst>
      <p:ext uri="{BB962C8B-B14F-4D97-AF65-F5344CB8AC3E}">
        <p14:creationId xmlns:p14="http://schemas.microsoft.com/office/powerpoint/2010/main" val="95863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A fecha de 12 de marzo de 2021, se habían registrado en el mundo más de 93 millones de casos de pacientes curados de COVID-19, causada por el coronavirus (SARS-CoV-2). </a:t>
            </a:r>
            <a:endParaRPr dirty="0"/>
          </a:p>
        </p:txBody>
      </p:sp>
      <p:pic>
        <p:nvPicPr>
          <p:cNvPr id="4099" name="Imagen 1">
            <a:extLst>
              <a:ext uri="{FF2B5EF4-FFF2-40B4-BE49-F238E27FC236}">
                <a16:creationId xmlns:a16="http://schemas.microsoft.com/office/drawing/2014/main" id="{06BD4B5A-3A24-4445-9979-D632DAB95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9" y="1864480"/>
            <a:ext cx="5905983" cy="138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5F896C87-5A47-44CB-B8E7-E07E99EAE46C}"/>
              </a:ext>
            </a:extLst>
          </p:cNvPr>
          <p:cNvSpPr txBox="1"/>
          <p:nvPr/>
        </p:nvSpPr>
        <p:spPr>
          <a:xfrm>
            <a:off x="2081641" y="3696977"/>
            <a:ext cx="3581400" cy="307777"/>
          </a:xfrm>
          <a:prstGeom prst="rect">
            <a:avLst/>
          </a:prstGeom>
          <a:noFill/>
        </p:spPr>
        <p:txBody>
          <a:bodyPr wrap="square" rtlCol="0">
            <a:spAutoFit/>
          </a:bodyPr>
          <a:lstStyle/>
          <a:p>
            <a:r>
              <a:rPr lang="es-EC" dirty="0">
                <a:latin typeface="Roboto Condensed Light "/>
              </a:rPr>
              <a:t>Número de personas recuperadas</a:t>
            </a:r>
          </a:p>
        </p:txBody>
      </p:sp>
    </p:spTree>
    <p:extLst>
      <p:ext uri="{BB962C8B-B14F-4D97-AF65-F5344CB8AC3E}">
        <p14:creationId xmlns:p14="http://schemas.microsoft.com/office/powerpoint/2010/main" val="36904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1" name="image7.jpeg" descr="MongoDB ¿qué es y cómo funciona? - Silicon News">
            <a:extLst>
              <a:ext uri="{FF2B5EF4-FFF2-40B4-BE49-F238E27FC236}">
                <a16:creationId xmlns:a16="http://schemas.microsoft.com/office/drawing/2014/main" id="{769F1A15-B5AC-4E57-BC89-14E231A6C646}"/>
              </a:ext>
            </a:extLst>
          </p:cNvPr>
          <p:cNvPicPr/>
          <p:nvPr/>
        </p:nvPicPr>
        <p:blipFill>
          <a:blip r:embed="rId3" cstate="print"/>
          <a:stretch>
            <a:fillRect/>
          </a:stretch>
        </p:blipFill>
        <p:spPr>
          <a:xfrm>
            <a:off x="504150" y="388144"/>
            <a:ext cx="2543175" cy="1276350"/>
          </a:xfrm>
          <a:prstGeom prst="rect">
            <a:avLst/>
          </a:prstGeom>
        </p:spPr>
      </p:pic>
      <p:pic>
        <p:nvPicPr>
          <p:cNvPr id="22" name="image6.jpeg" descr="XAMPP – Interpolados">
            <a:extLst>
              <a:ext uri="{FF2B5EF4-FFF2-40B4-BE49-F238E27FC236}">
                <a16:creationId xmlns:a16="http://schemas.microsoft.com/office/drawing/2014/main" id="{3EE2D2BC-FAA6-476E-AC64-E13A2E253BF7}"/>
              </a:ext>
            </a:extLst>
          </p:cNvPr>
          <p:cNvPicPr/>
          <p:nvPr/>
        </p:nvPicPr>
        <p:blipFill>
          <a:blip r:embed="rId4" cstate="print"/>
          <a:stretch>
            <a:fillRect/>
          </a:stretch>
        </p:blipFill>
        <p:spPr>
          <a:xfrm>
            <a:off x="5860018" y="697230"/>
            <a:ext cx="2512060" cy="782955"/>
          </a:xfrm>
          <a:prstGeom prst="rect">
            <a:avLst/>
          </a:prstGeom>
        </p:spPr>
      </p:pic>
      <p:pic>
        <p:nvPicPr>
          <p:cNvPr id="23" name="image8.jpeg" descr="Instalando Logstash | Blog Bujarra.com">
            <a:extLst>
              <a:ext uri="{FF2B5EF4-FFF2-40B4-BE49-F238E27FC236}">
                <a16:creationId xmlns:a16="http://schemas.microsoft.com/office/drawing/2014/main" id="{D24611C8-E402-406C-8537-D70CBB939C1B}"/>
              </a:ext>
            </a:extLst>
          </p:cNvPr>
          <p:cNvPicPr/>
          <p:nvPr/>
        </p:nvPicPr>
        <p:blipFill>
          <a:blip r:embed="rId5" cstate="print"/>
          <a:stretch>
            <a:fillRect/>
          </a:stretch>
        </p:blipFill>
        <p:spPr>
          <a:xfrm>
            <a:off x="3479899" y="278130"/>
            <a:ext cx="1947545" cy="1202055"/>
          </a:xfrm>
          <a:prstGeom prst="rect">
            <a:avLst/>
          </a:prstGeom>
        </p:spPr>
      </p:pic>
      <p:pic>
        <p:nvPicPr>
          <p:cNvPr id="24" name="Imagen 23" descr="Qué es y cómo funciona Elasticsearch? - ochobitshacenunbyte">
            <a:extLst>
              <a:ext uri="{FF2B5EF4-FFF2-40B4-BE49-F238E27FC236}">
                <a16:creationId xmlns:a16="http://schemas.microsoft.com/office/drawing/2014/main" id="{C9EDA351-D9D6-431D-BCA3-E2AEAD7FEF1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394768" y="1785460"/>
            <a:ext cx="1868170" cy="885825"/>
          </a:xfrm>
          <a:prstGeom prst="rect">
            <a:avLst/>
          </a:prstGeom>
          <a:noFill/>
        </p:spPr>
      </p:pic>
      <p:pic>
        <p:nvPicPr>
          <p:cNvPr id="25" name="Imagen 24" descr="Instalando Kibana | Blog Bujarra.com">
            <a:extLst>
              <a:ext uri="{FF2B5EF4-FFF2-40B4-BE49-F238E27FC236}">
                <a16:creationId xmlns:a16="http://schemas.microsoft.com/office/drawing/2014/main" id="{9AE3B80C-DBC9-46DE-B8CA-39202B724B6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150" y="2031205"/>
            <a:ext cx="2020570" cy="1280160"/>
          </a:xfrm>
          <a:prstGeom prst="rect">
            <a:avLst/>
          </a:prstGeom>
          <a:noFill/>
          <a:ln>
            <a:noFill/>
          </a:ln>
        </p:spPr>
      </p:pic>
      <p:pic>
        <p:nvPicPr>
          <p:cNvPr id="26" name="Imagen 25" descr="El relato de historias de datos cobra más notoriedad con la nueva  plataforma web de Tableau Public, que ahora presta servicios a más de 90  000 autores">
            <a:extLst>
              <a:ext uri="{FF2B5EF4-FFF2-40B4-BE49-F238E27FC236}">
                <a16:creationId xmlns:a16="http://schemas.microsoft.com/office/drawing/2014/main" id="{756F3B11-5C6B-469A-97A0-DE1C96D2555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57033" y="3757612"/>
            <a:ext cx="3305175" cy="895350"/>
          </a:xfrm>
          <a:prstGeom prst="rect">
            <a:avLst/>
          </a:prstGeom>
          <a:noFill/>
          <a:ln>
            <a:noFill/>
          </a:ln>
        </p:spPr>
      </p:pic>
      <p:pic>
        <p:nvPicPr>
          <p:cNvPr id="27" name="image10.png">
            <a:extLst>
              <a:ext uri="{FF2B5EF4-FFF2-40B4-BE49-F238E27FC236}">
                <a16:creationId xmlns:a16="http://schemas.microsoft.com/office/drawing/2014/main" id="{CE4DDA25-4D84-44DC-BAD9-BE845C330701}"/>
              </a:ext>
            </a:extLst>
          </p:cNvPr>
          <p:cNvPicPr/>
          <p:nvPr/>
        </p:nvPicPr>
        <p:blipFill>
          <a:blip r:embed="rId9" cstate="print"/>
          <a:stretch>
            <a:fillRect/>
          </a:stretch>
        </p:blipFill>
        <p:spPr>
          <a:xfrm>
            <a:off x="6972379" y="3176587"/>
            <a:ext cx="1438275" cy="1476375"/>
          </a:xfrm>
          <a:prstGeom prst="rect">
            <a:avLst/>
          </a:prstGeom>
        </p:spPr>
      </p:pic>
      <p:pic>
        <p:nvPicPr>
          <p:cNvPr id="1026" name="Picture 2" descr="Arreglos en SQL Server - Programando a medianoch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7625" y="1917858"/>
            <a:ext cx="2051064" cy="1651865"/>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4.png" descr="Database of Databases - CouchDB">
            <a:extLst>
              <a:ext uri="{FF2B5EF4-FFF2-40B4-BE49-F238E27FC236}">
                <a16:creationId xmlns:a16="http://schemas.microsoft.com/office/drawing/2014/main" id="{8F2A88C9-8A81-421B-8B1B-5BB69828C45B}"/>
              </a:ext>
            </a:extLst>
          </p:cNvPr>
          <p:cNvPicPr/>
          <p:nvPr/>
        </p:nvPicPr>
        <p:blipFill>
          <a:blip r:embed="rId11" cstate="print"/>
          <a:stretch>
            <a:fillRect/>
          </a:stretch>
        </p:blipFill>
        <p:spPr>
          <a:xfrm>
            <a:off x="4921610" y="3569723"/>
            <a:ext cx="1657350" cy="13049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40987" y="1806557"/>
            <a:ext cx="2608500" cy="18945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China, ha confirmado hasta el momento algo más de 89.800 casos de COVID-19. Sin embargo, la clasificación la encabeza Estados Unidos, con alrededor de 30 millones de positivos confirmados. </a:t>
            </a:r>
            <a:endParaRPr dirty="0"/>
          </a:p>
        </p:txBody>
      </p:sp>
      <p:pic>
        <p:nvPicPr>
          <p:cNvPr id="5122" name="Imagen 1">
            <a:extLst>
              <a:ext uri="{FF2B5EF4-FFF2-40B4-BE49-F238E27FC236}">
                <a16:creationId xmlns:a16="http://schemas.microsoft.com/office/drawing/2014/main" id="{B0AF1986-4583-4211-B1B0-977881874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13" y="1217722"/>
            <a:ext cx="5703515" cy="349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82DC0977-FA7C-46D6-83FE-02212E3C5EFC}"/>
              </a:ext>
            </a:extLst>
          </p:cNvPr>
          <p:cNvSpPr txBox="1"/>
          <p:nvPr/>
        </p:nvSpPr>
        <p:spPr>
          <a:xfrm>
            <a:off x="1961898" y="4656057"/>
            <a:ext cx="3581400" cy="307777"/>
          </a:xfrm>
          <a:prstGeom prst="rect">
            <a:avLst/>
          </a:prstGeom>
          <a:noFill/>
        </p:spPr>
        <p:txBody>
          <a:bodyPr wrap="square" rtlCol="0">
            <a:spAutoFit/>
          </a:bodyPr>
          <a:lstStyle/>
          <a:p>
            <a:r>
              <a:rPr lang="es-EC" dirty="0">
                <a:latin typeface="Roboto Condensed Light "/>
              </a:rPr>
              <a:t>Número de personas confirmadas </a:t>
            </a:r>
          </a:p>
        </p:txBody>
      </p:sp>
    </p:spTree>
    <p:extLst>
      <p:ext uri="{BB962C8B-B14F-4D97-AF65-F5344CB8AC3E}">
        <p14:creationId xmlns:p14="http://schemas.microsoft.com/office/powerpoint/2010/main" val="3846554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51872" y="1598749"/>
            <a:ext cx="2608500" cy="27904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resultados muestran aproximadamente 2,64 millones de muertes debidas al virus, de las cuales 4.636 ocurrieron en China. Estados Unidos encabeza la clasificación al superar los 543.700 decesos, seguido de Brasil con alrededor de 273.125.</a:t>
            </a:r>
            <a:endParaRPr dirty="0"/>
          </a:p>
        </p:txBody>
      </p:sp>
      <p:pic>
        <p:nvPicPr>
          <p:cNvPr id="6146" name="Imagen 1">
            <a:extLst>
              <a:ext uri="{FF2B5EF4-FFF2-40B4-BE49-F238E27FC236}">
                <a16:creationId xmlns:a16="http://schemas.microsoft.com/office/drawing/2014/main" id="{899C8013-6E8C-4C61-BBC6-69CFBC98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8" y="1234848"/>
            <a:ext cx="5823258" cy="351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224CFE02-C2DE-4C63-ADA4-E96AF8A6C596}"/>
              </a:ext>
            </a:extLst>
          </p:cNvPr>
          <p:cNvSpPr txBox="1"/>
          <p:nvPr/>
        </p:nvSpPr>
        <p:spPr>
          <a:xfrm>
            <a:off x="1883828" y="4656057"/>
            <a:ext cx="3581400" cy="307777"/>
          </a:xfrm>
          <a:prstGeom prst="rect">
            <a:avLst/>
          </a:prstGeom>
          <a:noFill/>
        </p:spPr>
        <p:txBody>
          <a:bodyPr wrap="square" rtlCol="0">
            <a:spAutoFit/>
          </a:bodyPr>
          <a:lstStyle/>
          <a:p>
            <a:r>
              <a:rPr lang="es-EC" dirty="0">
                <a:latin typeface="Roboto Condensed Light "/>
              </a:rPr>
              <a:t>Número de personas fallecidas </a:t>
            </a:r>
          </a:p>
        </p:txBody>
      </p:sp>
    </p:spTree>
    <p:extLst>
      <p:ext uri="{BB962C8B-B14F-4D97-AF65-F5344CB8AC3E}">
        <p14:creationId xmlns:p14="http://schemas.microsoft.com/office/powerpoint/2010/main" val="2214027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CONCLUSIONES Y RECOMENDACIONES</a:t>
            </a:r>
            <a:endParaRPr dirty="0"/>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959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DESAFÍOS Y PROBLEMAS ENCONTRADOS</a:t>
            </a:r>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7361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6"/>
          <p:cNvSpPr txBox="1">
            <a:spLocks noGrp="1"/>
          </p:cNvSpPr>
          <p:nvPr>
            <p:ph type="ctrTitle"/>
          </p:nvPr>
        </p:nvSpPr>
        <p:spPr>
          <a:xfrm flipH="1">
            <a:off x="1698072" y="234690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ARQUITECTURA DE LA SOLUCIÓN </a:t>
            </a:r>
            <a:endParaRPr lang="es-EC" dirty="0"/>
          </a:p>
        </p:txBody>
      </p:sp>
      <p:sp>
        <p:nvSpPr>
          <p:cNvPr id="808" name="Google Shape;808;p86"/>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810" name="Google Shape;810;p86"/>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10"/>
                                        </p:tgtEl>
                                        <p:attrNameLst>
                                          <p:attrName>style.visibility</p:attrName>
                                        </p:attrNameLst>
                                      </p:cBhvr>
                                      <p:to>
                                        <p:strVal val="visible"/>
                                      </p:to>
                                    </p:set>
                                    <p:anim calcmode="lin" valueType="num">
                                      <p:cBhvr additive="base">
                                        <p:cTn id="7" dur="1000"/>
                                        <p:tgtEl>
                                          <p:spTgt spid="81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8"/>
                                        </p:tgtEl>
                                        <p:attrNameLst>
                                          <p:attrName>style.visibility</p:attrName>
                                        </p:attrNameLst>
                                      </p:cBhvr>
                                      <p:to>
                                        <p:strVal val="visible"/>
                                      </p:to>
                                    </p:set>
                                    <p:animEffect transition="in" filter="fade">
                                      <p:cBhvr>
                                        <p:cTn id="11" dur="8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93DCB61C-4379-4DD3-90DA-0C3DC52B9309}"/>
              </a:ext>
            </a:extLst>
          </p:cNvPr>
          <p:cNvPicPr>
            <a:picLocks noChangeAspect="1"/>
          </p:cNvPicPr>
          <p:nvPr/>
        </p:nvPicPr>
        <p:blipFill>
          <a:blip r:embed="rId3"/>
          <a:stretch>
            <a:fillRect/>
          </a:stretch>
        </p:blipFill>
        <p:spPr>
          <a:xfrm>
            <a:off x="983920" y="231551"/>
            <a:ext cx="7176159" cy="4680398"/>
          </a:xfrm>
          <a:prstGeom prst="rect">
            <a:avLst/>
          </a:prstGeom>
        </p:spPr>
      </p:pic>
    </p:spTree>
    <p:extLst>
      <p:ext uri="{BB962C8B-B14F-4D97-AF65-F5344CB8AC3E}">
        <p14:creationId xmlns:p14="http://schemas.microsoft.com/office/powerpoint/2010/main" val="126704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47649" y="3085150"/>
            <a:ext cx="7549783"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DEFINICIÓN DEL CASO DE ESTUDIO</a:t>
            </a:r>
            <a:endParaRPr dirty="0"/>
          </a:p>
        </p:txBody>
      </p:sp>
      <p:sp>
        <p:nvSpPr>
          <p:cNvPr id="204" name="Google Shape;204;p3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a:hlinkClick r:id="rId3" action="ppaction://hlinksldjump"/>
          </p:cNvPr>
          <p:cNvSpPr txBox="1">
            <a:spLocks noGrp="1"/>
          </p:cNvSpPr>
          <p:nvPr>
            <p:ph type="title" idx="5"/>
          </p:nvPr>
        </p:nvSpPr>
        <p:spPr>
          <a:xfrm>
            <a:off x="2588131" y="292659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873021" y="712501"/>
            <a:ext cx="1974300" cy="9236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 Pulso político en 20 ciudades principales de Ecuador</a:t>
            </a:r>
          </a:p>
        </p:txBody>
      </p:sp>
      <p:sp>
        <p:nvSpPr>
          <p:cNvPr id="169" name="Google Shape;169;p35">
            <a:hlinkClick r:id="rId4" action="ppaction://hlinksldjump"/>
          </p:cNvPr>
          <p:cNvSpPr txBox="1">
            <a:spLocks noGrp="1"/>
          </p:cNvSpPr>
          <p:nvPr>
            <p:ph type="title" idx="3"/>
          </p:nvPr>
        </p:nvSpPr>
        <p:spPr>
          <a:xfrm>
            <a:off x="2601173" y="98387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588131" y="195523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4" action="ppaction://hlinksldjump"/>
          </p:cNvPr>
          <p:cNvSpPr txBox="1">
            <a:spLocks noGrp="1"/>
          </p:cNvSpPr>
          <p:nvPr>
            <p:ph type="title" idx="6"/>
          </p:nvPr>
        </p:nvSpPr>
        <p:spPr>
          <a:xfrm>
            <a:off x="5347223" y="292695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6" action="ppaction://hlinksldjump"/>
          </p:cNvPr>
          <p:cNvSpPr txBox="1">
            <a:spLocks noGrp="1"/>
          </p:cNvSpPr>
          <p:nvPr>
            <p:ph type="title" idx="7"/>
          </p:nvPr>
        </p:nvSpPr>
        <p:spPr>
          <a:xfrm>
            <a:off x="5347223" y="394664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4" name="Google Shape;174;p35"/>
          <p:cNvSpPr txBox="1">
            <a:spLocks noGrp="1"/>
          </p:cNvSpPr>
          <p:nvPr>
            <p:ph type="ctrTitle" idx="9"/>
          </p:nvPr>
        </p:nvSpPr>
        <p:spPr>
          <a:xfrm>
            <a:off x="872871" y="1857448"/>
            <a:ext cx="1974300" cy="7605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 Pulso político por provincias en Ecuador</a:t>
            </a:r>
            <a:endParaRPr dirty="0"/>
          </a:p>
        </p:txBody>
      </p:sp>
      <p:sp>
        <p:nvSpPr>
          <p:cNvPr id="176" name="Google Shape;176;p35"/>
          <p:cNvSpPr txBox="1">
            <a:spLocks noGrp="1"/>
          </p:cNvSpPr>
          <p:nvPr>
            <p:ph type="ctrTitle" idx="14"/>
          </p:nvPr>
        </p:nvSpPr>
        <p:spPr>
          <a:xfrm>
            <a:off x="872871" y="292659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Juegos en línea por países.</a:t>
            </a:r>
            <a:endParaRPr dirty="0"/>
          </a:p>
        </p:txBody>
      </p:sp>
      <p:sp>
        <p:nvSpPr>
          <p:cNvPr id="178" name="Google Shape;178;p35"/>
          <p:cNvSpPr txBox="1">
            <a:spLocks noGrp="1"/>
          </p:cNvSpPr>
          <p:nvPr>
            <p:ph type="ctrTitle" idx="16"/>
          </p:nvPr>
        </p:nvSpPr>
        <p:spPr>
          <a:xfrm>
            <a:off x="6152553" y="2926593"/>
            <a:ext cx="1974300" cy="716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t> Enfrentamientos mortales de policías en EEUU</a:t>
            </a:r>
            <a:endParaRPr dirty="0"/>
          </a:p>
        </p:txBody>
      </p:sp>
      <p:sp>
        <p:nvSpPr>
          <p:cNvPr id="180" name="Google Shape;180;p35"/>
          <p:cNvSpPr txBox="1">
            <a:spLocks noGrp="1"/>
          </p:cNvSpPr>
          <p:nvPr>
            <p:ph type="ctrTitle" idx="18"/>
          </p:nvPr>
        </p:nvSpPr>
        <p:spPr>
          <a:xfrm>
            <a:off x="6236773" y="397623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C" dirty="0"/>
              <a:t>Eventos o noticias mundiales</a:t>
            </a:r>
          </a:p>
        </p:txBody>
      </p:sp>
      <p:cxnSp>
        <p:nvCxnSpPr>
          <p:cNvPr id="184" name="Google Shape;184;p35"/>
          <p:cNvCxnSpPr/>
          <p:nvPr/>
        </p:nvCxnSpPr>
        <p:spPr>
          <a:xfrm>
            <a:off x="3779950" y="412878"/>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303993" y="3138883"/>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TotalTime>
  <Words>1444</Words>
  <Application>Microsoft Office PowerPoint</Application>
  <PresentationFormat>Presentación en pantalla (16:9)</PresentationFormat>
  <Paragraphs>154</Paragraphs>
  <Slides>53</Slides>
  <Notes>53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Roboto Condensed Light </vt:lpstr>
      <vt:lpstr>Fira Sans Extra Condensed Medium</vt:lpstr>
      <vt:lpstr>Arial</vt:lpstr>
      <vt:lpstr>Exo 2</vt:lpstr>
      <vt:lpstr>Times New Roman</vt:lpstr>
      <vt:lpstr>Roboto Condensed Light</vt:lpstr>
      <vt:lpstr>Tech Newsletter XL by Slidesgo</vt:lpstr>
      <vt:lpstr>Análisis de datos – Proyecto Final</vt:lpstr>
      <vt:lpstr>OBJETIVOS GENERALES Y ESPECÍFICOS </vt:lpstr>
      <vt:lpstr>Generales</vt:lpstr>
      <vt:lpstr>RECURSO Y HERRAMIENTAS UTILIZADAS</vt:lpstr>
      <vt:lpstr>Presentación de PowerPoint</vt:lpstr>
      <vt:lpstr>ARQUITECTURA DE LA SOLUCIÓN </vt:lpstr>
      <vt:lpstr>Presentación de PowerPoint</vt:lpstr>
      <vt:lpstr>DEFINICIÓN DEL CASO DE ESTUDIO</vt:lpstr>
      <vt:lpstr>03</vt:lpstr>
      <vt:lpstr>PULSO POLITICO EN 20 CIUDADES PRINCIPALES DEL ECUADOR</vt:lpstr>
      <vt:lpstr> Pulso político de 20 ciudades en Ecuador Extracción</vt:lpstr>
      <vt:lpstr> Pulso político de 20 ciudades en Ecuador Análisis</vt:lpstr>
      <vt:lpstr> Pulso político de 20 ciudades en Ecuador Análisis</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PULSO POLITICO POR PROVINCIAS EN EL ECUADOR</vt:lpstr>
      <vt:lpstr> Pulso político por provincias</vt:lpstr>
      <vt:lpstr> Pulso político por provincias</vt:lpstr>
      <vt:lpstr> Pulso político por provincias</vt:lpstr>
      <vt:lpstr> Pulso político por provincias</vt:lpstr>
      <vt:lpstr> Pulso político por provincias. Visualización de la información</vt:lpstr>
      <vt:lpstr> Pulso político por provincias. Visualización de la información</vt:lpstr>
      <vt:lpstr> Pulso político por provincias. Visualización de la información</vt:lpstr>
      <vt:lpstr>JUEGOS EN LINEA POR PAISES</vt:lpstr>
      <vt:lpstr> Juegos en línea por países Extracción </vt:lpstr>
      <vt:lpstr> Juegos en línea por países Análisis</vt:lpstr>
      <vt:lpstr> Juegos en línea por países. Visualización de la información</vt:lpstr>
      <vt:lpstr> Juegos en línea por países. Visualización de la información</vt:lpstr>
      <vt:lpstr> Juegos en línea por países Extracción </vt:lpstr>
      <vt:lpstr> Juegos en línea por países. Visualización de la información</vt:lpstr>
      <vt:lpstr>Enfrentamientos mortales de policías en EEUU</vt:lpstr>
      <vt:lpstr>Enfrentamientos mortales de policías en EEUU Extracción</vt:lpstr>
      <vt:lpstr> Enfrentamientos mortales de policías en EEUU Análisis</vt:lpstr>
      <vt:lpstr> Enfrentamientos mortales de policías en EEUU Visualizaciones</vt:lpstr>
      <vt:lpstr> Enfrentamientos mortales de policías en EEUU Visualizaciones</vt:lpstr>
      <vt:lpstr> Enfrentamientos mortales de policías en EEUU Visualizaciones</vt:lpstr>
      <vt:lpstr> Enfrentamientos mortales de policías en EEUU Visualizaciones</vt:lpstr>
      <vt:lpstr>EVENTOS Y NOTICIAS MUNDIALES</vt:lpstr>
      <vt:lpstr>Eventos y noticias mundiales. Extracción</vt:lpstr>
      <vt:lpstr>Eventos y noticias mundiales. Análisis </vt:lpstr>
      <vt:lpstr>Eventos y noticias mundiales. Visualización de la información </vt:lpstr>
      <vt:lpstr>Eventos y noticias mundiales. Extracción</vt:lpstr>
      <vt:lpstr>Eventos y noticias mundiales Análisis</vt:lpstr>
      <vt:lpstr>Eventos y noticias mundiales. Visualización de la información </vt:lpstr>
      <vt:lpstr>Eventos y noticias mundiales. Visualización de la información </vt:lpstr>
      <vt:lpstr>Eventos y noticias mundiales. Extracción</vt:lpstr>
      <vt:lpstr>Eventos y noticias mundiales. Visualización de la información </vt:lpstr>
      <vt:lpstr>Eventos y noticias mundiales. Visualización de la información </vt:lpstr>
      <vt:lpstr>Eventos y noticias mundiales. Visualización de la información </vt:lpstr>
      <vt:lpstr>CONCLUSIONES Y RECOMENDACIONES</vt:lpstr>
      <vt:lpstr>DESAFÍOS Y PROBLEMAS ENCONTRADOS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Stefani Troya</dc:creator>
  <cp:lastModifiedBy>Stefani Troya</cp:lastModifiedBy>
  <cp:revision>94</cp:revision>
  <dcterms:modified xsi:type="dcterms:W3CDTF">2021-03-18T15:55:00Z</dcterms:modified>
</cp:coreProperties>
</file>